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tags/tag12.xml" ContentType="application/vnd.openxmlformats-officedocument.presentationml.tags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ppt/tags/tag14.xml" ContentType="application/vnd.openxmlformats-officedocument.presentationml.tags+xml"/>
  <Override PartName="/ppt/notesSlides/notesSlide14.xml" ContentType="application/vnd.openxmlformats-officedocument.presentationml.notesSlide+xml"/>
  <Override PartName="/ppt/tags/tag15.xml" ContentType="application/vnd.openxmlformats-officedocument.presentationml.tags+xml"/>
  <Override PartName="/ppt/notesSlides/notesSlide15.xml" ContentType="application/vnd.openxmlformats-officedocument.presentationml.notesSlide+xml"/>
  <Override PartName="/ppt/tags/tag16.xml" ContentType="application/vnd.openxmlformats-officedocument.presentationml.tags+xml"/>
  <Override PartName="/ppt/notesSlides/notesSlide1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7.xml" ContentType="application/vnd.openxmlformats-officedocument.presentationml.tags+xml"/>
  <Override PartName="/ppt/notesSlides/notesSlide17.xml" ContentType="application/vnd.openxmlformats-officedocument.presentationml.notesSlide+xml"/>
  <Override PartName="/ppt/tags/tag18.xml" ContentType="application/vnd.openxmlformats-officedocument.presentationml.tags+xml"/>
  <Override PartName="/ppt/notesSlides/notesSlide18.xml" ContentType="application/vnd.openxmlformats-officedocument.presentationml.notesSlide+xml"/>
  <Override PartName="/ppt/tags/tag19.xml" ContentType="application/vnd.openxmlformats-officedocument.presentationml.tags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4" r:id="rId1"/>
  </p:sldMasterIdLst>
  <p:notesMasterIdLst>
    <p:notesMasterId r:id="rId28"/>
  </p:notesMasterIdLst>
  <p:sldIdLst>
    <p:sldId id="1237" r:id="rId2"/>
    <p:sldId id="368" r:id="rId3"/>
    <p:sldId id="419" r:id="rId4"/>
    <p:sldId id="472" r:id="rId5"/>
    <p:sldId id="1238" r:id="rId6"/>
    <p:sldId id="1258" r:id="rId7"/>
    <p:sldId id="1245" r:id="rId8"/>
    <p:sldId id="1239" r:id="rId9"/>
    <p:sldId id="1240" r:id="rId10"/>
    <p:sldId id="1242" r:id="rId11"/>
    <p:sldId id="1241" r:id="rId12"/>
    <p:sldId id="355" r:id="rId13"/>
    <p:sldId id="1243" r:id="rId14"/>
    <p:sldId id="1247" r:id="rId15"/>
    <p:sldId id="1244" r:id="rId16"/>
    <p:sldId id="1252" r:id="rId17"/>
    <p:sldId id="1248" r:id="rId18"/>
    <p:sldId id="323" r:id="rId19"/>
    <p:sldId id="1249" r:id="rId20"/>
    <p:sldId id="1256" r:id="rId21"/>
    <p:sldId id="280" r:id="rId22"/>
    <p:sldId id="1254" r:id="rId23"/>
    <p:sldId id="1257" r:id="rId24"/>
    <p:sldId id="272" r:id="rId25"/>
    <p:sldId id="271" r:id="rId26"/>
    <p:sldId id="1255" r:id="rId27"/>
  </p:sldIdLst>
  <p:sldSz cx="12192000" cy="6858000"/>
  <p:notesSz cx="6797675" cy="992663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na Berenguer" initials="MB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3B2B"/>
    <a:srgbClr val="E5502D"/>
    <a:srgbClr val="F13B2B"/>
    <a:srgbClr val="00B082"/>
    <a:srgbClr val="009870"/>
    <a:srgbClr val="007961"/>
    <a:srgbClr val="005847"/>
    <a:srgbClr val="000000"/>
    <a:srgbClr val="008261"/>
    <a:srgbClr val="E9EA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 mitjà 2 - èmfasi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ense estil ni q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1" autoAdjust="0"/>
    <p:restoredTop sz="94660"/>
  </p:normalViewPr>
  <p:slideViewPr>
    <p:cSldViewPr snapToGrid="0">
      <p:cViewPr varScale="1">
        <p:scale>
          <a:sx n="84" d="100"/>
          <a:sy n="84" d="100"/>
        </p:scale>
        <p:origin x="653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DDFDD7-EE60-4E02-813D-8688C845F9A8}" type="doc">
      <dgm:prSet loTypeId="urn:microsoft.com/office/officeart/2005/8/layout/pyramid4" loCatId="pyramid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s-ES"/>
        </a:p>
      </dgm:t>
    </dgm:pt>
    <dgm:pt modelId="{B83FC752-05FF-4857-A92A-791AD2B31E7F}">
      <dgm:prSet phldrT="[Text]"/>
      <dgm:spPr/>
      <dgm:t>
        <a:bodyPr/>
        <a:lstStyle/>
        <a:p>
          <a:r>
            <a:rPr lang="es-ES" dirty="0"/>
            <a:t>TRABAJO DIGNO</a:t>
          </a:r>
        </a:p>
      </dgm:t>
    </dgm:pt>
    <dgm:pt modelId="{4CA05A3B-7824-4E49-809E-69C98B4422F7}" type="parTrans" cxnId="{4263E8B0-A009-4CC6-90B8-5B8264F40B26}">
      <dgm:prSet/>
      <dgm:spPr/>
      <dgm:t>
        <a:bodyPr/>
        <a:lstStyle/>
        <a:p>
          <a:endParaRPr lang="es-ES"/>
        </a:p>
      </dgm:t>
    </dgm:pt>
    <dgm:pt modelId="{5129D531-5353-4F78-89DD-5997369E3DB1}" type="sibTrans" cxnId="{4263E8B0-A009-4CC6-90B8-5B8264F40B26}">
      <dgm:prSet/>
      <dgm:spPr/>
      <dgm:t>
        <a:bodyPr/>
        <a:lstStyle/>
        <a:p>
          <a:endParaRPr lang="es-ES"/>
        </a:p>
      </dgm:t>
    </dgm:pt>
    <dgm:pt modelId="{A9758A65-56DA-4165-A278-0F72EF326E86}">
      <dgm:prSet phldrT="[Text]"/>
      <dgm:spPr/>
      <dgm:t>
        <a:bodyPr/>
        <a:lstStyle/>
        <a:p>
          <a:r>
            <a:rPr lang="es-ES" dirty="0"/>
            <a:t>IGUALDAD</a:t>
          </a:r>
        </a:p>
      </dgm:t>
    </dgm:pt>
    <dgm:pt modelId="{3FF9BEF0-FA00-4122-A929-602D87FFDF6E}" type="parTrans" cxnId="{BBE125D1-85EB-491A-8D84-EE806D2C94FA}">
      <dgm:prSet/>
      <dgm:spPr/>
      <dgm:t>
        <a:bodyPr/>
        <a:lstStyle/>
        <a:p>
          <a:endParaRPr lang="es-ES"/>
        </a:p>
      </dgm:t>
    </dgm:pt>
    <dgm:pt modelId="{AA4964A7-EF7A-4373-9B6F-B6A32FF322F1}" type="sibTrans" cxnId="{BBE125D1-85EB-491A-8D84-EE806D2C94FA}">
      <dgm:prSet/>
      <dgm:spPr/>
      <dgm:t>
        <a:bodyPr/>
        <a:lstStyle/>
        <a:p>
          <a:endParaRPr lang="es-ES"/>
        </a:p>
      </dgm:t>
    </dgm:pt>
    <dgm:pt modelId="{81EBECA5-419F-4101-B8CE-28DA8B757F05}">
      <dgm:prSet phldrT="[Text]" phldr="1"/>
      <dgm:spPr/>
      <dgm:t>
        <a:bodyPr/>
        <a:lstStyle/>
        <a:p>
          <a:endParaRPr lang="es-ES" dirty="0"/>
        </a:p>
      </dgm:t>
    </dgm:pt>
    <dgm:pt modelId="{417CA2D8-3055-401A-BE48-12F48A44174E}" type="parTrans" cxnId="{8DE3808C-E01B-4BB2-AD7C-E89C4D3B2FF6}">
      <dgm:prSet/>
      <dgm:spPr/>
      <dgm:t>
        <a:bodyPr/>
        <a:lstStyle/>
        <a:p>
          <a:endParaRPr lang="es-ES"/>
        </a:p>
      </dgm:t>
    </dgm:pt>
    <dgm:pt modelId="{50ED679B-4ED1-45F3-8BB9-0DF40593B478}" type="sibTrans" cxnId="{8DE3808C-E01B-4BB2-AD7C-E89C4D3B2FF6}">
      <dgm:prSet/>
      <dgm:spPr/>
      <dgm:t>
        <a:bodyPr/>
        <a:lstStyle/>
        <a:p>
          <a:endParaRPr lang="es-ES"/>
        </a:p>
      </dgm:t>
    </dgm:pt>
    <dgm:pt modelId="{34CED89A-B5F3-4502-8E81-0E8AF19696ED}">
      <dgm:prSet phldrT="[Text]"/>
      <dgm:spPr/>
      <dgm:t>
        <a:bodyPr/>
        <a:lstStyle/>
        <a:p>
          <a:r>
            <a:rPr lang="es-ES" dirty="0"/>
            <a:t>SALUD LABORAL</a:t>
          </a:r>
        </a:p>
      </dgm:t>
    </dgm:pt>
    <dgm:pt modelId="{10B34520-2E96-44A6-9542-538B118DFF2D}" type="parTrans" cxnId="{B603E9B0-5A78-4D56-A732-B89DA68B0BD1}">
      <dgm:prSet/>
      <dgm:spPr/>
      <dgm:t>
        <a:bodyPr/>
        <a:lstStyle/>
        <a:p>
          <a:endParaRPr lang="es-ES"/>
        </a:p>
      </dgm:t>
    </dgm:pt>
    <dgm:pt modelId="{CD57D766-185D-453E-BECE-7F576A166642}" type="sibTrans" cxnId="{B603E9B0-5A78-4D56-A732-B89DA68B0BD1}">
      <dgm:prSet/>
      <dgm:spPr/>
      <dgm:t>
        <a:bodyPr/>
        <a:lstStyle/>
        <a:p>
          <a:endParaRPr lang="es-ES"/>
        </a:p>
      </dgm:t>
    </dgm:pt>
    <dgm:pt modelId="{9453144D-6376-486E-8B65-85E5C5B4BA62}" type="pres">
      <dgm:prSet presAssocID="{05DDFDD7-EE60-4E02-813D-8688C845F9A8}" presName="compositeShape" presStyleCnt="0">
        <dgm:presLayoutVars>
          <dgm:chMax val="9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2FB40675-2D1F-435C-9787-2BD451B07D06}" type="pres">
      <dgm:prSet presAssocID="{05DDFDD7-EE60-4E02-813D-8688C845F9A8}" presName="triangle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F1D01BB-333A-4844-8849-BC1ADB1F23BD}" type="pres">
      <dgm:prSet presAssocID="{05DDFDD7-EE60-4E02-813D-8688C845F9A8}" presName="triangle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BEE7885-EA2C-4552-B3FE-4DFFB06D8EDB}" type="pres">
      <dgm:prSet presAssocID="{05DDFDD7-EE60-4E02-813D-8688C845F9A8}" presName="triangle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3C03532-ECEB-4347-AB04-3F480D1B2635}" type="pres">
      <dgm:prSet presAssocID="{05DDFDD7-EE60-4E02-813D-8688C845F9A8}" presName="triangle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B603E9B0-5A78-4D56-A732-B89DA68B0BD1}" srcId="{05DDFDD7-EE60-4E02-813D-8688C845F9A8}" destId="{34CED89A-B5F3-4502-8E81-0E8AF19696ED}" srcOrd="3" destOrd="0" parTransId="{10B34520-2E96-44A6-9542-538B118DFF2D}" sibTransId="{CD57D766-185D-453E-BECE-7F576A166642}"/>
    <dgm:cxn modelId="{7BB91582-7FAF-4C47-8673-7F0BBE411AFF}" type="presOf" srcId="{A9758A65-56DA-4165-A278-0F72EF326E86}" destId="{FF1D01BB-333A-4844-8849-BC1ADB1F23BD}" srcOrd="0" destOrd="0" presId="urn:microsoft.com/office/officeart/2005/8/layout/pyramid4"/>
    <dgm:cxn modelId="{A318F732-0D43-4B5C-85D2-EAF2A4AB0E5C}" type="presOf" srcId="{05DDFDD7-EE60-4E02-813D-8688C845F9A8}" destId="{9453144D-6376-486E-8B65-85E5C5B4BA62}" srcOrd="0" destOrd="0" presId="urn:microsoft.com/office/officeart/2005/8/layout/pyramid4"/>
    <dgm:cxn modelId="{8DE3808C-E01B-4BB2-AD7C-E89C4D3B2FF6}" srcId="{05DDFDD7-EE60-4E02-813D-8688C845F9A8}" destId="{81EBECA5-419F-4101-B8CE-28DA8B757F05}" srcOrd="2" destOrd="0" parTransId="{417CA2D8-3055-401A-BE48-12F48A44174E}" sibTransId="{50ED679B-4ED1-45F3-8BB9-0DF40593B478}"/>
    <dgm:cxn modelId="{BBE125D1-85EB-491A-8D84-EE806D2C94FA}" srcId="{05DDFDD7-EE60-4E02-813D-8688C845F9A8}" destId="{A9758A65-56DA-4165-A278-0F72EF326E86}" srcOrd="1" destOrd="0" parTransId="{3FF9BEF0-FA00-4122-A929-602D87FFDF6E}" sibTransId="{AA4964A7-EF7A-4373-9B6F-B6A32FF322F1}"/>
    <dgm:cxn modelId="{052499A4-F591-4655-BBAB-CDEF1155E4AF}" type="presOf" srcId="{B83FC752-05FF-4857-A92A-791AD2B31E7F}" destId="{2FB40675-2D1F-435C-9787-2BD451B07D06}" srcOrd="0" destOrd="0" presId="urn:microsoft.com/office/officeart/2005/8/layout/pyramid4"/>
    <dgm:cxn modelId="{5ADD5E66-01AD-4FF9-BB1E-4639B63B185C}" type="presOf" srcId="{81EBECA5-419F-4101-B8CE-28DA8B757F05}" destId="{BBEE7885-EA2C-4552-B3FE-4DFFB06D8EDB}" srcOrd="0" destOrd="0" presId="urn:microsoft.com/office/officeart/2005/8/layout/pyramid4"/>
    <dgm:cxn modelId="{1BC4D1F3-E855-4610-A233-9262DF84526F}" type="presOf" srcId="{34CED89A-B5F3-4502-8E81-0E8AF19696ED}" destId="{73C03532-ECEB-4347-AB04-3F480D1B2635}" srcOrd="0" destOrd="0" presId="urn:microsoft.com/office/officeart/2005/8/layout/pyramid4"/>
    <dgm:cxn modelId="{4263E8B0-A009-4CC6-90B8-5B8264F40B26}" srcId="{05DDFDD7-EE60-4E02-813D-8688C845F9A8}" destId="{B83FC752-05FF-4857-A92A-791AD2B31E7F}" srcOrd="0" destOrd="0" parTransId="{4CA05A3B-7824-4E49-809E-69C98B4422F7}" sibTransId="{5129D531-5353-4F78-89DD-5997369E3DB1}"/>
    <dgm:cxn modelId="{38D8F84D-081D-4968-80B8-0CA1B3E3C51B}" type="presParOf" srcId="{9453144D-6376-486E-8B65-85E5C5B4BA62}" destId="{2FB40675-2D1F-435C-9787-2BD451B07D06}" srcOrd="0" destOrd="0" presId="urn:microsoft.com/office/officeart/2005/8/layout/pyramid4"/>
    <dgm:cxn modelId="{6BBAE3A9-2FAC-4EC7-B935-49FE2FEF2879}" type="presParOf" srcId="{9453144D-6376-486E-8B65-85E5C5B4BA62}" destId="{FF1D01BB-333A-4844-8849-BC1ADB1F23BD}" srcOrd="1" destOrd="0" presId="urn:microsoft.com/office/officeart/2005/8/layout/pyramid4"/>
    <dgm:cxn modelId="{E7B141C5-A816-44BC-95ED-1B692197D16B}" type="presParOf" srcId="{9453144D-6376-486E-8B65-85E5C5B4BA62}" destId="{BBEE7885-EA2C-4552-B3FE-4DFFB06D8EDB}" srcOrd="2" destOrd="0" presId="urn:microsoft.com/office/officeart/2005/8/layout/pyramid4"/>
    <dgm:cxn modelId="{3273D8DC-F730-472C-9389-865BF2314B30}" type="presParOf" srcId="{9453144D-6376-486E-8B65-85E5C5B4BA62}" destId="{73C03532-ECEB-4347-AB04-3F480D1B2635}" srcOrd="3" destOrd="0" presId="urn:microsoft.com/office/officeart/2005/8/layout/pyramid4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D0E07B-65C4-48B3-9508-788A802A7303}" type="datetimeFigureOut">
              <a:rPr lang="es-ES" smtClean="0"/>
              <a:pPr/>
              <a:t>08/07/2024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600B15-970D-49C3-BA5C-17FB3688EE0E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69934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2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600B15-970D-49C3-BA5C-17FB3688EE0E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078096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2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600B15-970D-49C3-BA5C-17FB3688EE0E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280870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2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600B15-970D-49C3-BA5C-17FB3688EE0E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049313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15 MINUTS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600B15-970D-49C3-BA5C-17FB3688EE0E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560777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2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600B15-970D-49C3-BA5C-17FB3688EE0E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923478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2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600B15-970D-49C3-BA5C-17FB3688EE0E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09130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2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600B15-970D-49C3-BA5C-17FB3688EE0E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692458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35F455-CD34-3940-AC86-0C44891B4722}" type="slidenum">
              <a:rPr lang="ca-ES" smtClean="0"/>
              <a:t>12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7787598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2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600B15-970D-49C3-BA5C-17FB3688EE0E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214798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30 MINUTS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600B15-970D-49C3-BA5C-17FB3688EE0E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181731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2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600B15-970D-49C3-BA5C-17FB3688EE0E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397937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2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600B15-970D-49C3-BA5C-17FB3688EE0E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099196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2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600B15-970D-49C3-BA5C-17FB3688EE0E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860665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45 MINUTS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35F455-CD34-3940-AC86-0C44891B4722}" type="slidenum">
              <a:rPr lang="ca-ES" smtClean="0"/>
              <a:t>18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5768742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20 MINUTS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600B15-970D-49C3-BA5C-17FB3688EE0E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997735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5 MINUTS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600B15-970D-49C3-BA5C-17FB3688EE0E}" type="slidenum">
              <a:rPr lang="es-ES" smtClean="0"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415032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35F455-CD34-3940-AC86-0C44891B4722}" type="slidenum">
              <a:rPr lang="ca-ES" smtClean="0"/>
              <a:t>21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0810749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5 MINUTS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600B15-970D-49C3-BA5C-17FB3688EE0E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595380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35F455-CD34-3940-AC86-0C44891B4722}" type="slidenum">
              <a:rPr lang="ca-ES" smtClean="0"/>
              <a:t>26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5101465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4168769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19AC2-BFC6-496F-A5CD-CB0A8151B2F1}" type="datetime2">
              <a:rPr lang="es-ES" smtClean="0"/>
              <a:t>lunes, 8 de julio de 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2D615-F922-4E3A-95D3-EDD1EF9C4DC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0987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81CE-D2C5-471D-9170-EC8B9537EBA1}" type="datetime2">
              <a:rPr lang="es-ES" smtClean="0"/>
              <a:t>lunes, 8 de julio de 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2D615-F922-4E3A-95D3-EDD1EF9C4DC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91979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FEA74-ABBF-4FE3-A656-A0ADF34FA59B}" type="datetime2">
              <a:rPr lang="es-ES" smtClean="0"/>
              <a:t>lunes, 8 de julio de 2024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2D615-F922-4E3A-95D3-EDD1EF9C4DC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6150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E6920-7686-40BE-B6FF-A639B2DCDDD1}" type="datetime2">
              <a:rPr lang="es-ES" smtClean="0"/>
              <a:t>lunes, 8 de julio de 2024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2D615-F922-4E3A-95D3-EDD1EF9C4DC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5703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123DD-07F8-4BF2-92DD-D612BE3CBCEA}" type="datetime2">
              <a:rPr lang="es-ES" smtClean="0"/>
              <a:t>lunes, 8 de julio de 2024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2D615-F922-4E3A-95D3-EDD1EF9C4DC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1756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D52A5-B94F-4163-B2C9-B64D5AD3585F}" type="datetime2">
              <a:rPr lang="es-ES" smtClean="0"/>
              <a:t>lunes, 8 de julio de 2024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2D615-F922-4E3A-95D3-EDD1EF9C4DC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9111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CA31F-6C2A-4EFE-851D-BFC3941C9707}" type="datetime2">
              <a:rPr lang="es-ES" smtClean="0"/>
              <a:t>lunes, 8 de julio de 2024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2D615-F922-4E3A-95D3-EDD1EF9C4DC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5500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97CC2-F4C9-48DC-ADE8-4E84836A4D5E}" type="datetime2">
              <a:rPr lang="es-ES" smtClean="0"/>
              <a:t>lunes, 8 de julio de 2024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2D615-F922-4E3A-95D3-EDD1EF9C4DC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4990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E5582-42B1-43FE-84E1-AB377BC7D786}" type="datetime2">
              <a:rPr lang="es-ES" smtClean="0"/>
              <a:t>lunes, 8 de julio de 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2D615-F922-4E3A-95D3-EDD1EF9C4DC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554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D6BDC-0C74-4A6D-97CC-3AFA8A0D80A2}" type="datetime2">
              <a:rPr lang="es-ES" smtClean="0"/>
              <a:t>lunes, 8 de julio de 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2D615-F922-4E3A-95D3-EDD1EF9C4DC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4670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43A73EF-D5BB-4F96-A97D-87DCD821C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E0EBE4FB-C66C-498C-A793-A5BDE2615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38246-16E7-4343-953A-64FD15C8CB46}" type="datetime2">
              <a:rPr lang="es-ES" smtClean="0"/>
              <a:t>lunes, 8 de julio de 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B0B88722-41BF-4382-A408-7C4DD0F8D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858000"/>
            <a:ext cx="4114800" cy="365125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78418290-BA6C-4402-A5BB-2CB336EDB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2D615-F922-4E3A-95D3-EDD1EF9C4DC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4136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38246-16E7-4343-953A-64FD15C8CB46}" type="datetime2">
              <a:rPr lang="es-ES" smtClean="0"/>
              <a:t>lunes, 8 de julio de 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/>
            <a:r>
              <a:rPr lang="es-ES" sz="1200" dirty="0">
                <a:solidFill>
                  <a:srgbClr val="0F554D"/>
                </a:solidFill>
              </a:rPr>
              <a:t>Cuidar la </a:t>
            </a:r>
            <a:r>
              <a:rPr lang="es-ES" sz="1200" dirty="0" err="1">
                <a:solidFill>
                  <a:srgbClr val="0F554D"/>
                </a:solidFill>
              </a:rPr>
              <a:t>nostra</a:t>
            </a:r>
            <a:r>
              <a:rPr lang="es-ES" sz="1200" dirty="0">
                <a:solidFill>
                  <a:srgbClr val="0F554D"/>
                </a:solidFill>
              </a:rPr>
              <a:t> </a:t>
            </a:r>
            <a:r>
              <a:rPr lang="es-ES" sz="1200" dirty="0" err="1">
                <a:solidFill>
                  <a:srgbClr val="0F554D"/>
                </a:solidFill>
              </a:rPr>
              <a:t>salut</a:t>
            </a:r>
            <a:r>
              <a:rPr lang="es-ES" sz="1200" dirty="0">
                <a:solidFill>
                  <a:srgbClr val="0F554D"/>
                </a:solidFill>
              </a:rPr>
              <a:t> mental també </a:t>
            </a:r>
            <a:r>
              <a:rPr lang="es-ES" sz="1200" dirty="0" err="1">
                <a:solidFill>
                  <a:srgbClr val="0F554D"/>
                </a:solidFill>
              </a:rPr>
              <a:t>és</a:t>
            </a:r>
            <a:r>
              <a:rPr lang="es-ES" sz="1200" dirty="0">
                <a:solidFill>
                  <a:srgbClr val="0F554D"/>
                </a:solidFill>
              </a:rPr>
              <a:t> una mesura preventiva.</a:t>
            </a:r>
          </a:p>
          <a:p>
            <a:pPr algn="ctr"/>
            <a:r>
              <a:rPr lang="es-ES" sz="1200" b="1" dirty="0">
                <a:solidFill>
                  <a:srgbClr val="0F554D"/>
                </a:solidFill>
              </a:rPr>
              <a:t>#</a:t>
            </a:r>
            <a:r>
              <a:rPr lang="es-ES" sz="1200" dirty="0">
                <a:solidFill>
                  <a:srgbClr val="0F554D"/>
                </a:solidFill>
              </a:rPr>
              <a:t>HealthyAtHome -  </a:t>
            </a:r>
            <a:r>
              <a:rPr lang="es-ES" sz="1100" i="1" dirty="0">
                <a:solidFill>
                  <a:srgbClr val="0F554D"/>
                </a:solidFill>
              </a:rPr>
              <a:t>Cuidando nuestra salud mental</a:t>
            </a:r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C2D615-F922-4E3A-95D3-EDD1EF9C4DC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93932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6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jpe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jpeg"/><Relationship Id="rId1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20.jp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microsoft.com/office/2007/relationships/hdphoto" Target="../media/hdphoto2.wdp"/><Relationship Id="rId5" Type="http://schemas.openxmlformats.org/officeDocument/2006/relationships/image" Target="../media/image24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26.gif"/><Relationship Id="rId5" Type="http://schemas.openxmlformats.org/officeDocument/2006/relationships/image" Target="../media/image25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30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microsoft.com/office/2007/relationships/hdphoto" Target="../media/hdphoto3.wdp"/><Relationship Id="rId5" Type="http://schemas.openxmlformats.org/officeDocument/2006/relationships/image" Target="../media/image2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3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microsoft.com/office/2007/relationships/hdphoto" Target="../media/hdphoto4.wdp"/><Relationship Id="rId5" Type="http://schemas.openxmlformats.org/officeDocument/2006/relationships/image" Target="../media/image32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microsoft.com/office/2007/relationships/hdphoto" Target="../media/hdphoto6.wdp"/><Relationship Id="rId5" Type="http://schemas.openxmlformats.org/officeDocument/2006/relationships/image" Target="../media/image34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6" Type="http://schemas.microsoft.com/office/2007/relationships/hdphoto" Target="../media/hdphoto7.wdp"/><Relationship Id="rId5" Type="http://schemas.openxmlformats.org/officeDocument/2006/relationships/image" Target="../media/image35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3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microsoft.com/office/2007/relationships/hdphoto" Target="../media/hdphoto8.wdp"/><Relationship Id="rId5" Type="http://schemas.openxmlformats.org/officeDocument/2006/relationships/image" Target="../media/image36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aripso-coop.translate.goog/es/?_x_tr_sl=ca&amp;_x_tr_tl=es&amp;_x_tr_hl=es&amp;_x_tr_pto=sc" TargetMode="External"/><Relationship Id="rId3" Type="http://schemas.openxmlformats.org/officeDocument/2006/relationships/notesSlide" Target="../notesSlides/notesSlide13.xml"/><Relationship Id="rId7" Type="http://schemas.microsoft.com/office/2007/relationships/hdphoto" Target="../media/hdphoto10.wdp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18.png"/><Relationship Id="rId9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5" Type="http://schemas.openxmlformats.org/officeDocument/2006/relationships/image" Target="../media/image41.png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5" Type="http://schemas.openxmlformats.org/officeDocument/2006/relationships/image" Target="../media/image42.png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notesSlide" Target="../notesSlides/notesSlide16.xml"/><Relationship Id="rId7" Type="http://schemas.openxmlformats.org/officeDocument/2006/relationships/diagramLayout" Target="../diagrams/layout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6" Type="http://schemas.openxmlformats.org/officeDocument/2006/relationships/diagramData" Target="../diagrams/data1.xml"/><Relationship Id="rId5" Type="http://schemas.openxmlformats.org/officeDocument/2006/relationships/image" Target="../media/image42.png"/><Relationship Id="rId10" Type="http://schemas.microsoft.com/office/2007/relationships/diagramDrawing" Target="../diagrams/drawing1.xml"/><Relationship Id="rId4" Type="http://schemas.openxmlformats.org/officeDocument/2006/relationships/image" Target="../media/image18.png"/><Relationship Id="rId9" Type="http://schemas.openxmlformats.org/officeDocument/2006/relationships/diagramColors" Target="../diagrams/colors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5" Type="http://schemas.openxmlformats.org/officeDocument/2006/relationships/image" Target="../media/image44.jpeg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-1" y="0"/>
            <a:ext cx="1928331" cy="6858000"/>
          </a:xfrm>
          <a:prstGeom prst="rect">
            <a:avLst/>
          </a:prstGeom>
          <a:pattFill prst="pct90">
            <a:fgClr>
              <a:srgbClr val="005847"/>
            </a:fgClr>
            <a:bgClr>
              <a:srgbClr val="009870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9D3EF158-F574-D84A-920C-4B6AFCCE42C7}"/>
              </a:ext>
            </a:extLst>
          </p:cNvPr>
          <p:cNvSpPr txBox="1">
            <a:spLocks/>
          </p:cNvSpPr>
          <p:nvPr/>
        </p:nvSpPr>
        <p:spPr>
          <a:xfrm>
            <a:off x="2095642" y="1182869"/>
            <a:ext cx="9164096" cy="30639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LA SALUD FÍSICA, MENTAL Y SOCIAL EN EL TRABAJO</a:t>
            </a:r>
          </a:p>
        </p:txBody>
      </p:sp>
      <p:sp>
        <p:nvSpPr>
          <p:cNvPr id="5" name="Rounded Rectangle 8">
            <a:extLst>
              <a:ext uri="{FF2B5EF4-FFF2-40B4-BE49-F238E27FC236}">
                <a16:creationId xmlns:a16="http://schemas.microsoft.com/office/drawing/2014/main" xmlns="" id="{1E2FC210-4959-F044-89BD-31B65AEB5C3A}"/>
              </a:ext>
            </a:extLst>
          </p:cNvPr>
          <p:cNvSpPr/>
          <p:nvPr/>
        </p:nvSpPr>
        <p:spPr>
          <a:xfrm>
            <a:off x="2178660" y="5712070"/>
            <a:ext cx="9658965" cy="642374"/>
          </a:xfrm>
          <a:prstGeom prst="roundRect">
            <a:avLst/>
          </a:prstGeom>
          <a:solidFill>
            <a:srgbClr val="DD4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xmlns="" id="{304875B3-5D2B-1148-9BE5-5ADBEF3A3E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2686" y="5205216"/>
            <a:ext cx="1645568" cy="164556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73576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1">
            <a:extLst>
              <a:ext uri="{FF2B5EF4-FFF2-40B4-BE49-F238E27FC236}">
                <a16:creationId xmlns:a16="http://schemas.microsoft.com/office/drawing/2014/main" xmlns="" id="{328986B2-5F3A-422F-BCD8-00E05432228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46" y="5394034"/>
            <a:ext cx="5093712" cy="1200729"/>
          </a:xfrm>
          <a:prstGeom prst="rect">
            <a:avLst/>
          </a:prstGeom>
        </p:spPr>
      </p:pic>
      <p:pic>
        <p:nvPicPr>
          <p:cNvPr id="14" name="Picture 11">
            <a:extLst>
              <a:ext uri="{FF2B5EF4-FFF2-40B4-BE49-F238E27FC236}">
                <a16:creationId xmlns:a16="http://schemas.microsoft.com/office/drawing/2014/main" xmlns="" id="{47E9A9CE-6C31-4CBE-86AA-743D337A44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6148" y="5394033"/>
            <a:ext cx="5200890" cy="1200729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BE489D4F-509C-468D-BB4B-0D518E39109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48"/>
          <a:stretch/>
        </p:blipFill>
        <p:spPr>
          <a:xfrm>
            <a:off x="528346" y="0"/>
            <a:ext cx="3751046" cy="1873727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44ABFD77-74AF-43C3-AE15-1632A2C832E1}"/>
              </a:ext>
            </a:extLst>
          </p:cNvPr>
          <p:cNvSpPr/>
          <p:nvPr/>
        </p:nvSpPr>
        <p:spPr>
          <a:xfrm>
            <a:off x="939879" y="225058"/>
            <a:ext cx="29279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b="1" dirty="0">
                <a:solidFill>
                  <a:schemeClr val="bg1"/>
                </a:solidFill>
                <a:latin typeface="Calibri  "/>
              </a:rPr>
              <a:t>Qué somos?</a:t>
            </a:r>
            <a:endParaRPr lang="ca-ES" sz="2800" b="1" dirty="0">
              <a:solidFill>
                <a:schemeClr val="bg1"/>
              </a:solidFill>
              <a:latin typeface="Calibri  "/>
            </a:endParaRPr>
          </a:p>
        </p:txBody>
      </p:sp>
      <p:pic>
        <p:nvPicPr>
          <p:cNvPr id="10" name="Imagen 7">
            <a:extLst>
              <a:ext uri="{FF2B5EF4-FFF2-40B4-BE49-F238E27FC236}">
                <a16:creationId xmlns:a16="http://schemas.microsoft.com/office/drawing/2014/main" xmlns="" id="{2869DE25-2D9C-4225-8F37-902CA67796B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1563" y="185121"/>
            <a:ext cx="996000" cy="360000"/>
          </a:xfrm>
          <a:prstGeom prst="rect">
            <a:avLst/>
          </a:prstGeom>
        </p:spPr>
      </p:pic>
      <p:sp>
        <p:nvSpPr>
          <p:cNvPr id="11" name="Rectángulo 3">
            <a:extLst>
              <a:ext uri="{FF2B5EF4-FFF2-40B4-BE49-F238E27FC236}">
                <a16:creationId xmlns:a16="http://schemas.microsoft.com/office/drawing/2014/main" xmlns="" id="{2062296F-260F-4DEE-96C9-9C243053E87B}"/>
              </a:ext>
            </a:extLst>
          </p:cNvPr>
          <p:cNvSpPr/>
          <p:nvPr/>
        </p:nvSpPr>
        <p:spPr>
          <a:xfrm>
            <a:off x="11511554" y="0"/>
            <a:ext cx="680446" cy="6858000"/>
          </a:xfrm>
          <a:prstGeom prst="rect">
            <a:avLst/>
          </a:prstGeom>
          <a:solidFill>
            <a:srgbClr val="E73B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xmlns="" id="{964FB756-1659-4AD6-B473-75409CF8C15E}"/>
              </a:ext>
            </a:extLst>
          </p:cNvPr>
          <p:cNvSpPr txBox="1">
            <a:spLocks/>
          </p:cNvSpPr>
          <p:nvPr/>
        </p:nvSpPr>
        <p:spPr>
          <a:xfrm>
            <a:off x="11615544" y="270846"/>
            <a:ext cx="472465" cy="6411558"/>
          </a:xfrm>
          <a:prstGeom prst="rect">
            <a:avLst/>
          </a:prstGeom>
        </p:spPr>
        <p:txBody>
          <a:bodyPr vert="vert270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a-ES" sz="1800" b="1" dirty="0">
                <a:solidFill>
                  <a:schemeClr val="bg1"/>
                </a:solidFill>
                <a:latin typeface="+mn-lt"/>
              </a:rPr>
              <a:t>7</a:t>
            </a:r>
            <a:endParaRPr lang="ca-ES" sz="18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5A106388-691B-4EF3-A95A-A005EA279855}"/>
              </a:ext>
            </a:extLst>
          </p:cNvPr>
          <p:cNvSpPr txBox="1"/>
          <p:nvPr/>
        </p:nvSpPr>
        <p:spPr>
          <a:xfrm>
            <a:off x="1163782" y="2474772"/>
            <a:ext cx="9247781" cy="26756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s-ES" sz="2400" dirty="0">
                <a:solidFill>
                  <a:srgbClr val="000000"/>
                </a:solidFill>
              </a:rPr>
              <a:t>Somos un </a:t>
            </a:r>
            <a:r>
              <a:rPr lang="es-ES" sz="2400" b="1" dirty="0">
                <a:solidFill>
                  <a:srgbClr val="005847"/>
                </a:solidFill>
              </a:rPr>
              <a:t>S</a:t>
            </a:r>
            <a:r>
              <a:rPr lang="es-ES" sz="2400" dirty="0">
                <a:solidFill>
                  <a:srgbClr val="000000"/>
                </a:solidFill>
              </a:rPr>
              <a:t>ervicio de </a:t>
            </a:r>
            <a:r>
              <a:rPr lang="es-ES" sz="2400" b="1" dirty="0">
                <a:solidFill>
                  <a:srgbClr val="005847"/>
                </a:solidFill>
              </a:rPr>
              <a:t>P</a:t>
            </a:r>
            <a:r>
              <a:rPr lang="es-ES" sz="2400" dirty="0">
                <a:solidFill>
                  <a:srgbClr val="000000"/>
                </a:solidFill>
              </a:rPr>
              <a:t>revención </a:t>
            </a:r>
            <a:r>
              <a:rPr lang="es-ES" sz="2400" b="1" dirty="0">
                <a:solidFill>
                  <a:srgbClr val="005847"/>
                </a:solidFill>
              </a:rPr>
              <a:t>A</a:t>
            </a:r>
            <a:r>
              <a:rPr lang="es-ES" sz="2400" dirty="0">
                <a:solidFill>
                  <a:srgbClr val="000000"/>
                </a:solidFill>
              </a:rPr>
              <a:t>jeno de Riesgos Laborales que desarrollamos nuestra actividad constituidos como </a:t>
            </a:r>
            <a:r>
              <a:rPr lang="es-ES" sz="2400" b="1" dirty="0">
                <a:solidFill>
                  <a:srgbClr val="005847"/>
                </a:solidFill>
              </a:rPr>
              <a:t>Cooperativa</a:t>
            </a:r>
            <a:r>
              <a:rPr lang="es-ES" sz="2400" dirty="0">
                <a:solidFill>
                  <a:srgbClr val="000000"/>
                </a:solidFill>
              </a:rPr>
              <a:t> de trabajo. El único activo en los mercados sociales. 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s-ES" sz="2400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s-ES" sz="2400" dirty="0">
                <a:solidFill>
                  <a:srgbClr val="000000"/>
                </a:solidFill>
              </a:rPr>
              <a:t>Desde que nos constituimos hace dos décadas, trabajamos para </a:t>
            </a:r>
            <a:r>
              <a:rPr lang="es-ES" sz="2400" b="1" dirty="0">
                <a:solidFill>
                  <a:srgbClr val="005847"/>
                </a:solidFill>
              </a:rPr>
              <a:t>transformar </a:t>
            </a:r>
            <a:r>
              <a:rPr lang="es-ES" sz="2400" dirty="0">
                <a:solidFill>
                  <a:srgbClr val="000000"/>
                </a:solidFill>
              </a:rPr>
              <a:t>nuestro entorno mediante aportaciones de carácter social, con la fórmula de cooperativa como motor de cambio. 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xmlns="" id="{DBCBD48E-ED08-8424-0985-A376B0AE36D2}"/>
              </a:ext>
            </a:extLst>
          </p:cNvPr>
          <p:cNvGrpSpPr/>
          <p:nvPr/>
        </p:nvGrpSpPr>
        <p:grpSpPr>
          <a:xfrm>
            <a:off x="5103765" y="365121"/>
            <a:ext cx="1741787" cy="1801030"/>
            <a:chOff x="8166576" y="2829511"/>
            <a:chExt cx="3175892" cy="3048773"/>
          </a:xfrm>
        </p:grpSpPr>
        <p:sp>
          <p:nvSpPr>
            <p:cNvPr id="3" name="Oval 15">
              <a:extLst>
                <a:ext uri="{FF2B5EF4-FFF2-40B4-BE49-F238E27FC236}">
                  <a16:creationId xmlns:a16="http://schemas.microsoft.com/office/drawing/2014/main" xmlns="" id="{6C9A5CD4-5413-0BC0-20FA-F94902918249}"/>
                </a:ext>
              </a:extLst>
            </p:cNvPr>
            <p:cNvSpPr/>
            <p:nvPr/>
          </p:nvSpPr>
          <p:spPr>
            <a:xfrm>
              <a:off x="8166576" y="2829511"/>
              <a:ext cx="3175892" cy="3048773"/>
            </a:xfrm>
            <a:prstGeom prst="ellipse">
              <a:avLst/>
            </a:prstGeom>
            <a:solidFill>
              <a:srgbClr val="E73B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6" name="TextBox 21">
              <a:extLst>
                <a:ext uri="{FF2B5EF4-FFF2-40B4-BE49-F238E27FC236}">
                  <a16:creationId xmlns:a16="http://schemas.microsoft.com/office/drawing/2014/main" xmlns="" id="{AF72023A-D02C-CAA8-BA11-F4875A073DB8}"/>
                </a:ext>
              </a:extLst>
            </p:cNvPr>
            <p:cNvSpPr txBox="1"/>
            <p:nvPr/>
          </p:nvSpPr>
          <p:spPr>
            <a:xfrm>
              <a:off x="8319333" y="3819582"/>
              <a:ext cx="2853015" cy="20319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>
                  <a:solidFill>
                    <a:schemeClr val="bg1"/>
                  </a:solidFill>
                </a:rPr>
                <a:t>1.400 entidades</a:t>
              </a:r>
            </a:p>
            <a:p>
              <a:pPr algn="ctr"/>
              <a:r>
                <a:rPr lang="es-ES" b="1" dirty="0">
                  <a:solidFill>
                    <a:schemeClr val="bg1"/>
                  </a:solidFill>
                </a:rPr>
                <a:t> </a:t>
              </a:r>
              <a:endParaRPr lang="es-ES" b="1" dirty="0"/>
            </a:p>
            <a:p>
              <a:endParaRPr lang="es-ES" dirty="0"/>
            </a:p>
          </p:txBody>
        </p:sp>
      </p:grpSp>
      <p:grpSp>
        <p:nvGrpSpPr>
          <p:cNvPr id="7" name="Grupo 6">
            <a:extLst>
              <a:ext uri="{FF2B5EF4-FFF2-40B4-BE49-F238E27FC236}">
                <a16:creationId xmlns:a16="http://schemas.microsoft.com/office/drawing/2014/main" xmlns="" id="{5561D409-CE9D-A258-6282-DD0070DA75C6}"/>
              </a:ext>
            </a:extLst>
          </p:cNvPr>
          <p:cNvGrpSpPr/>
          <p:nvPr/>
        </p:nvGrpSpPr>
        <p:grpSpPr>
          <a:xfrm>
            <a:off x="6974509" y="430085"/>
            <a:ext cx="1741787" cy="1865993"/>
            <a:chOff x="7948423" y="2939482"/>
            <a:chExt cx="3175892" cy="3158740"/>
          </a:xfrm>
        </p:grpSpPr>
        <p:sp>
          <p:nvSpPr>
            <p:cNvPr id="8" name="Oval 15">
              <a:extLst>
                <a:ext uri="{FF2B5EF4-FFF2-40B4-BE49-F238E27FC236}">
                  <a16:creationId xmlns:a16="http://schemas.microsoft.com/office/drawing/2014/main" xmlns="" id="{99E14FDD-944E-CF50-604C-1623F33FE2A8}"/>
                </a:ext>
              </a:extLst>
            </p:cNvPr>
            <p:cNvSpPr/>
            <p:nvPr/>
          </p:nvSpPr>
          <p:spPr>
            <a:xfrm>
              <a:off x="7948423" y="2939482"/>
              <a:ext cx="3175892" cy="3048772"/>
            </a:xfrm>
            <a:prstGeom prst="ellipse">
              <a:avLst/>
            </a:prstGeom>
            <a:solidFill>
              <a:srgbClr val="E73B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9" name="TextBox 21">
              <a:extLst>
                <a:ext uri="{FF2B5EF4-FFF2-40B4-BE49-F238E27FC236}">
                  <a16:creationId xmlns:a16="http://schemas.microsoft.com/office/drawing/2014/main" xmlns="" id="{FD394BFE-50B3-1A4A-F752-ECCE568F35DD}"/>
                </a:ext>
              </a:extLst>
            </p:cNvPr>
            <p:cNvSpPr txBox="1"/>
            <p:nvPr/>
          </p:nvSpPr>
          <p:spPr>
            <a:xfrm>
              <a:off x="8166578" y="3597411"/>
              <a:ext cx="2853016" cy="25008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>
                  <a:solidFill>
                    <a:schemeClr val="bg1"/>
                  </a:solidFill>
                </a:rPr>
                <a:t>35.000 personas trabajadoras</a:t>
              </a:r>
            </a:p>
            <a:p>
              <a:pPr algn="ctr"/>
              <a:r>
                <a:rPr lang="es-ES" b="1" dirty="0">
                  <a:solidFill>
                    <a:schemeClr val="bg1"/>
                  </a:solidFill>
                </a:rPr>
                <a:t> </a:t>
              </a:r>
              <a:endParaRPr lang="es-ES" b="1" dirty="0"/>
            </a:p>
            <a:p>
              <a:endParaRPr lang="es-ES" dirty="0"/>
            </a:p>
          </p:txBody>
        </p:sp>
      </p:grpSp>
      <p:sp>
        <p:nvSpPr>
          <p:cNvPr id="15" name="Oval 15">
            <a:extLst>
              <a:ext uri="{FF2B5EF4-FFF2-40B4-BE49-F238E27FC236}">
                <a16:creationId xmlns:a16="http://schemas.microsoft.com/office/drawing/2014/main" xmlns="" id="{4EA918D6-716A-4A9C-2674-5CA88E5DBFF8}"/>
              </a:ext>
            </a:extLst>
          </p:cNvPr>
          <p:cNvSpPr/>
          <p:nvPr/>
        </p:nvSpPr>
        <p:spPr>
          <a:xfrm>
            <a:off x="8845253" y="403321"/>
            <a:ext cx="1741787" cy="1801030"/>
          </a:xfrm>
          <a:prstGeom prst="ellipse">
            <a:avLst/>
          </a:prstGeom>
          <a:solidFill>
            <a:srgbClr val="E73B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60% ESS</a:t>
            </a:r>
          </a:p>
        </p:txBody>
      </p:sp>
    </p:spTree>
    <p:extLst>
      <p:ext uri="{BB962C8B-B14F-4D97-AF65-F5344CB8AC3E}">
        <p14:creationId xmlns:p14="http://schemas.microsoft.com/office/powerpoint/2010/main" val="3744563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183"/>
          <a:stretch/>
        </p:blipFill>
        <p:spPr>
          <a:xfrm>
            <a:off x="665018" y="414839"/>
            <a:ext cx="11526982" cy="64385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9D3EF158-F574-D84A-920C-4B6AFCCE42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51471" y="840741"/>
            <a:ext cx="8886023" cy="714136"/>
          </a:xfrm>
        </p:spPr>
        <p:txBody>
          <a:bodyPr>
            <a:noAutofit/>
          </a:bodyPr>
          <a:lstStyle/>
          <a:p>
            <a:pPr algn="l">
              <a:spcBef>
                <a:spcPts val="1200"/>
              </a:spcBef>
              <a:spcAft>
                <a:spcPts val="1200"/>
              </a:spcAft>
            </a:pPr>
            <a:r>
              <a:rPr lang="ca-ES" sz="4800" b="1" dirty="0">
                <a:latin typeface="+mn-lt"/>
              </a:rPr>
              <a:t>Ecosistema e </a:t>
            </a:r>
            <a:r>
              <a:rPr lang="ca-ES" sz="4800" b="1" dirty="0" err="1">
                <a:latin typeface="+mn-lt"/>
              </a:rPr>
              <a:t>Intercooperación</a:t>
            </a:r>
            <a:r>
              <a:rPr lang="ca-ES" sz="4800" b="1" dirty="0">
                <a:latin typeface="+mn-lt"/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304875B3-5D2B-1148-9BE5-5ADBEF3A3E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5725" y="4174836"/>
            <a:ext cx="715840" cy="715840"/>
          </a:xfrm>
          <a:prstGeom prst="rect">
            <a:avLst/>
          </a:prstGeom>
          <a:ln>
            <a:noFill/>
          </a:ln>
        </p:spPr>
      </p:pic>
      <p:sp>
        <p:nvSpPr>
          <p:cNvPr id="7" name="Rectángulo 6"/>
          <p:cNvSpPr/>
          <p:nvPr/>
        </p:nvSpPr>
        <p:spPr>
          <a:xfrm>
            <a:off x="-1" y="0"/>
            <a:ext cx="1196967" cy="6858000"/>
          </a:xfrm>
          <a:prstGeom prst="rect">
            <a:avLst/>
          </a:prstGeom>
          <a:pattFill prst="pct90">
            <a:fgClr>
              <a:srgbClr val="005847"/>
            </a:fgClr>
            <a:bgClr>
              <a:srgbClr val="009870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59281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xmlns="" id="{9D3EF158-F574-D84A-920C-4B6AFCCE42C7}"/>
              </a:ext>
            </a:extLst>
          </p:cNvPr>
          <p:cNvSpPr txBox="1">
            <a:spLocks/>
          </p:cNvSpPr>
          <p:nvPr/>
        </p:nvSpPr>
        <p:spPr>
          <a:xfrm>
            <a:off x="2760457" y="1498862"/>
            <a:ext cx="7097246" cy="15144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ca-ES" sz="3200" b="1" dirty="0">
              <a:solidFill>
                <a:srgbClr val="E73B2B"/>
              </a:solidFill>
              <a:latin typeface="+mn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304875B3-5D2B-1148-9BE5-5ADBEF3A3E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1250" y="5224902"/>
            <a:ext cx="1366154" cy="1366154"/>
          </a:xfrm>
          <a:prstGeom prst="rect">
            <a:avLst/>
          </a:prstGeom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97DEF8E-8E1F-3243-A442-81A62E814F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944066" y="2631115"/>
            <a:ext cx="6717323" cy="159576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xmlns="" id="{5318A75C-2C71-483A-B634-6436093445BA}"/>
              </a:ext>
            </a:extLst>
          </p:cNvPr>
          <p:cNvSpPr txBox="1">
            <a:spLocks/>
          </p:cNvSpPr>
          <p:nvPr/>
        </p:nvSpPr>
        <p:spPr>
          <a:xfrm>
            <a:off x="2547377" y="3954413"/>
            <a:ext cx="7097246" cy="666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a-ES" sz="3200" b="1" dirty="0">
                <a:solidFill>
                  <a:srgbClr val="E73B2B"/>
                </a:solidFill>
              </a:rPr>
              <a:t>Y por supuesto, nos auditamos....</a:t>
            </a:r>
            <a:endParaRPr lang="ca-ES" sz="3200" b="1" dirty="0">
              <a:solidFill>
                <a:srgbClr val="E73B2B"/>
              </a:solidFill>
              <a:latin typeface="+mn-lt"/>
            </a:endParaRPr>
          </a:p>
        </p:txBody>
      </p:sp>
      <p:pic>
        <p:nvPicPr>
          <p:cNvPr id="7170" name="Picture 2" descr="REAS Euskadi - REAS">
            <a:extLst>
              <a:ext uri="{FF2B5EF4-FFF2-40B4-BE49-F238E27FC236}">
                <a16:creationId xmlns:a16="http://schemas.microsoft.com/office/drawing/2014/main" xmlns="" id="{3408735D-8958-40AA-BA10-8EA18ABB05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7445" y="1175004"/>
            <a:ext cx="2205086" cy="995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XES - REAS">
            <a:extLst>
              <a:ext uri="{FF2B5EF4-FFF2-40B4-BE49-F238E27FC236}">
                <a16:creationId xmlns:a16="http://schemas.microsoft.com/office/drawing/2014/main" xmlns="" id="{72BD8CD6-D9F2-4676-91AE-78FF580884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4354" y="1226791"/>
            <a:ext cx="1931832" cy="926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Federació Cooperatives Treball Catalunya - YouTube">
            <a:extLst>
              <a:ext uri="{FF2B5EF4-FFF2-40B4-BE49-F238E27FC236}">
                <a16:creationId xmlns:a16="http://schemas.microsoft.com/office/drawing/2014/main" xmlns="" id="{ED432ACE-6EBD-41D4-A92D-67C444DCDB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4562" y="2619950"/>
            <a:ext cx="887583" cy="887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Mercado Social de Madrid">
            <a:extLst>
              <a:ext uri="{FF2B5EF4-FFF2-40B4-BE49-F238E27FC236}">
                <a16:creationId xmlns:a16="http://schemas.microsoft.com/office/drawing/2014/main" xmlns="" id="{EA0E1F44-7E57-4253-A450-510C45A71A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8968" y="1258795"/>
            <a:ext cx="2033945" cy="95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Anuario cooperativo de la Comunidad de Madrid">
            <a:extLst>
              <a:ext uri="{FF2B5EF4-FFF2-40B4-BE49-F238E27FC236}">
                <a16:creationId xmlns:a16="http://schemas.microsoft.com/office/drawing/2014/main" xmlns="" id="{7698CA1C-2891-48B7-8202-A9887160EA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6093" y="2864539"/>
            <a:ext cx="2582456" cy="595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xmlns="" id="{FD09A295-BE4C-44E3-805F-578E1B584AC6}"/>
              </a:ext>
            </a:extLst>
          </p:cNvPr>
          <p:cNvSpPr txBox="1">
            <a:spLocks/>
          </p:cNvSpPr>
          <p:nvPr/>
        </p:nvSpPr>
        <p:spPr>
          <a:xfrm>
            <a:off x="2478027" y="475304"/>
            <a:ext cx="7097246" cy="666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a-ES" sz="3200" b="1" dirty="0" err="1">
                <a:solidFill>
                  <a:schemeClr val="accent2"/>
                </a:solidFill>
                <a:latin typeface="+mn-lt"/>
              </a:rPr>
              <a:t>Formamos</a:t>
            </a:r>
            <a:r>
              <a:rPr lang="ca-ES" sz="3200" b="1" dirty="0">
                <a:solidFill>
                  <a:schemeClr val="accent2"/>
                </a:solidFill>
                <a:latin typeface="+mn-lt"/>
              </a:rPr>
              <a:t> </a:t>
            </a:r>
            <a:r>
              <a:rPr lang="ca-ES" sz="3200" b="1" dirty="0" err="1">
                <a:solidFill>
                  <a:schemeClr val="accent2"/>
                </a:solidFill>
                <a:latin typeface="+mn-lt"/>
              </a:rPr>
              <a:t>parte</a:t>
            </a:r>
            <a:r>
              <a:rPr lang="ca-ES" sz="3200" b="1" dirty="0">
                <a:solidFill>
                  <a:schemeClr val="accent2"/>
                </a:solidFill>
                <a:latin typeface="+mn-lt"/>
              </a:rPr>
              <a:t> de ...</a:t>
            </a:r>
          </a:p>
        </p:txBody>
      </p:sp>
      <p:pic>
        <p:nvPicPr>
          <p:cNvPr id="7182" name="Picture 14" descr="El Balanç Social - mercat social">
            <a:extLst>
              <a:ext uri="{FF2B5EF4-FFF2-40B4-BE49-F238E27FC236}">
                <a16:creationId xmlns:a16="http://schemas.microsoft.com/office/drawing/2014/main" xmlns="" id="{6DFA7D4A-9FB2-4DAD-906C-A7AD0A5DF8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2801" y="4728504"/>
            <a:ext cx="1171227" cy="1058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4" name="Picture 16" descr="Pam a Pam | El teu mapa d'Economia Solidària">
            <a:extLst>
              <a:ext uri="{FF2B5EF4-FFF2-40B4-BE49-F238E27FC236}">
                <a16:creationId xmlns:a16="http://schemas.microsoft.com/office/drawing/2014/main" xmlns="" id="{C33D9E79-7514-48FB-9470-66193344CC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865" y="4919274"/>
            <a:ext cx="3020109" cy="403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5" name="Imagen 9">
            <a:extLst>
              <a:ext uri="{FF2B5EF4-FFF2-40B4-BE49-F238E27FC236}">
                <a16:creationId xmlns:a16="http://schemas.microsoft.com/office/drawing/2014/main" xmlns="" id="{D723E864-C3F8-41D8-AECD-FC63F5B49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6651" y="4711224"/>
            <a:ext cx="920087" cy="819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F5074939-21A3-576E-3D77-E5830A36467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84363" y="1332122"/>
            <a:ext cx="2440502" cy="979168"/>
          </a:xfrm>
          <a:prstGeom prst="rect">
            <a:avLst/>
          </a:prstGeom>
        </p:spPr>
      </p:pic>
      <p:pic>
        <p:nvPicPr>
          <p:cNvPr id="1026" name="Picture 2" descr="Mercado Social de Aragón - Mercado Social Aragón">
            <a:extLst>
              <a:ext uri="{FF2B5EF4-FFF2-40B4-BE49-F238E27FC236}">
                <a16:creationId xmlns:a16="http://schemas.microsoft.com/office/drawing/2014/main" xmlns="" id="{C2C46F4D-6B57-526A-4FFF-D35CA052D4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6612" y="2805315"/>
            <a:ext cx="1783604" cy="778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XES Sant Andreu (@XES_SantAndreu) / X">
            <a:extLst>
              <a:ext uri="{FF2B5EF4-FFF2-40B4-BE49-F238E27FC236}">
                <a16:creationId xmlns:a16="http://schemas.microsoft.com/office/drawing/2014/main" xmlns="" id="{38402109-C967-E07E-500E-D530FAF077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799" y="2563046"/>
            <a:ext cx="1063201" cy="106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9447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xmlns="" id="{90C6472C-9AA5-4F61-A56E-6AC2B7A2F86B}"/>
              </a:ext>
            </a:extLst>
          </p:cNvPr>
          <p:cNvSpPr txBox="1">
            <a:spLocks/>
          </p:cNvSpPr>
          <p:nvPr/>
        </p:nvSpPr>
        <p:spPr>
          <a:xfrm>
            <a:off x="559156" y="1354633"/>
            <a:ext cx="10448063" cy="55033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60000"/>
              </a:spcBef>
              <a:buNone/>
            </a:pPr>
            <a:endParaRPr lang="es-ES" sz="2200" dirty="0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xmlns="" id="{6ACC01C5-8DE3-CB42-AFC2-E2C04C6EC66C}"/>
              </a:ext>
            </a:extLst>
          </p:cNvPr>
          <p:cNvSpPr/>
          <p:nvPr/>
        </p:nvSpPr>
        <p:spPr>
          <a:xfrm>
            <a:off x="0" y="6317673"/>
            <a:ext cx="12192000" cy="5403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pic>
        <p:nvPicPr>
          <p:cNvPr id="7" name="Picture 8">
            <a:extLst>
              <a:ext uri="{FF2B5EF4-FFF2-40B4-BE49-F238E27FC236}">
                <a16:creationId xmlns:a16="http://schemas.microsoft.com/office/drawing/2014/main" xmlns="" id="{068EB583-7033-EA4A-83C7-241C3A861F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913" y="6470715"/>
            <a:ext cx="710486" cy="253744"/>
          </a:xfrm>
          <a:prstGeom prst="rect">
            <a:avLst/>
          </a:prstGeom>
        </p:spPr>
      </p:pic>
      <p:sp>
        <p:nvSpPr>
          <p:cNvPr id="9" name="TextBox 10">
            <a:extLst>
              <a:ext uri="{FF2B5EF4-FFF2-40B4-BE49-F238E27FC236}">
                <a16:creationId xmlns:a16="http://schemas.microsoft.com/office/drawing/2014/main" xmlns="" id="{06EC17FB-B892-A14F-A15B-4A0FAF8F7467}"/>
              </a:ext>
            </a:extLst>
          </p:cNvPr>
          <p:cNvSpPr txBox="1"/>
          <p:nvPr/>
        </p:nvSpPr>
        <p:spPr>
          <a:xfrm>
            <a:off x="902524" y="6428310"/>
            <a:ext cx="28835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600">
                <a:solidFill>
                  <a:schemeClr val="accent1"/>
                </a:solidFill>
                <a:latin typeface="Sinkin Sans 300 Light" pitchFamily="2" charset="77"/>
              </a:rPr>
              <a:t>#</a:t>
            </a:r>
            <a:r>
              <a:rPr lang="ca-ES" sz="1200">
                <a:solidFill>
                  <a:schemeClr val="accent1"/>
                </a:solidFill>
                <a:latin typeface="Sinkin Sans 300 Light" pitchFamily="2" charset="77"/>
              </a:rPr>
              <a:t>SalutLaboral</a:t>
            </a:r>
          </a:p>
        </p:txBody>
      </p:sp>
      <p:sp>
        <p:nvSpPr>
          <p:cNvPr id="12" name="Rounded Rectangle 6">
            <a:extLst>
              <a:ext uri="{FF2B5EF4-FFF2-40B4-BE49-F238E27FC236}">
                <a16:creationId xmlns:a16="http://schemas.microsoft.com/office/drawing/2014/main" xmlns="" id="{6258230D-3AC4-EA48-BA9F-35A43832DEDC}"/>
              </a:ext>
            </a:extLst>
          </p:cNvPr>
          <p:cNvSpPr/>
          <p:nvPr/>
        </p:nvSpPr>
        <p:spPr>
          <a:xfrm>
            <a:off x="-541999" y="410346"/>
            <a:ext cx="5772623" cy="664603"/>
          </a:xfrm>
          <a:prstGeom prst="roundRect">
            <a:avLst/>
          </a:prstGeom>
          <a:solidFill>
            <a:srgbClr val="0079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xmlns="" id="{6550FEBE-7A9D-7642-BAC1-645E7BE680AE}"/>
              </a:ext>
            </a:extLst>
          </p:cNvPr>
          <p:cNvSpPr txBox="1"/>
          <p:nvPr/>
        </p:nvSpPr>
        <p:spPr>
          <a:xfrm>
            <a:off x="-376809" y="451847"/>
            <a:ext cx="5285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200" b="1" dirty="0">
                <a:solidFill>
                  <a:schemeClr val="bg1"/>
                </a:solidFill>
                <a:latin typeface="Sinkin Sans 600 SemiBold" pitchFamily="2" charset="77"/>
              </a:rPr>
              <a:t>Carta de la ESS</a:t>
            </a:r>
          </a:p>
        </p:txBody>
      </p:sp>
      <p:sp>
        <p:nvSpPr>
          <p:cNvPr id="18" name="Rounded Rectangle 12">
            <a:extLst>
              <a:ext uri="{FF2B5EF4-FFF2-40B4-BE49-F238E27FC236}">
                <a16:creationId xmlns:a16="http://schemas.microsoft.com/office/drawing/2014/main" xmlns="" id="{806CFCA7-FFDE-1245-A5E5-FC324052B836}"/>
              </a:ext>
            </a:extLst>
          </p:cNvPr>
          <p:cNvSpPr/>
          <p:nvPr/>
        </p:nvSpPr>
        <p:spPr>
          <a:xfrm>
            <a:off x="5348347" y="508078"/>
            <a:ext cx="6865824" cy="934975"/>
          </a:xfrm>
          <a:prstGeom prst="roundRect">
            <a:avLst/>
          </a:prstGeom>
          <a:solidFill>
            <a:srgbClr val="009870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sz="2800" dirty="0">
              <a:solidFill>
                <a:schemeClr val="bg1"/>
              </a:solidFill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4967548" y="691571"/>
            <a:ext cx="6843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solidFill>
                  <a:schemeClr val="bg1"/>
                </a:solidFill>
                <a:latin typeface="Sinkin Sans 600 SemiBold" pitchFamily="50" charset="0"/>
              </a:rPr>
              <a:t>        Principio de Trabajo digno y desarrollo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xmlns="" id="{9125A20C-561A-4F53-1B73-A626549F7AFA}"/>
              </a:ext>
            </a:extLst>
          </p:cNvPr>
          <p:cNvSpPr txBox="1">
            <a:spLocks/>
          </p:cNvSpPr>
          <p:nvPr/>
        </p:nvSpPr>
        <p:spPr>
          <a:xfrm>
            <a:off x="197726" y="1443053"/>
            <a:ext cx="11533997" cy="1379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S" sz="2000" dirty="0"/>
          </a:p>
          <a:p>
            <a:r>
              <a:rPr lang="es-ES" sz="2000" dirty="0">
                <a:latin typeface="+mn-lt"/>
              </a:rPr>
              <a:t>Desde la Economía Solidaria, se reconocen </a:t>
            </a:r>
            <a:r>
              <a:rPr lang="es-ES" sz="2000" b="1" dirty="0">
                <a:latin typeface="+mn-lt"/>
              </a:rPr>
              <a:t>los trabajos en plural, productivos y reproductivos, profesionales y voluntarios, remunerados y gratuitos.</a:t>
            </a:r>
          </a:p>
          <a:p>
            <a:endParaRPr lang="es-ES" sz="2000" b="1" dirty="0">
              <a:solidFill>
                <a:sysClr val="windowText" lastClr="000000"/>
              </a:solidFill>
              <a:latin typeface="+mn-lt"/>
            </a:endParaRPr>
          </a:p>
          <a:p>
            <a:r>
              <a:rPr lang="es-ES" sz="2000" dirty="0">
                <a:latin typeface="+mn-lt"/>
              </a:rPr>
              <a:t>la Economía Solidaria promueve un empleo digno, </a:t>
            </a:r>
            <a:r>
              <a:rPr lang="es-ES" sz="2000" b="1" dirty="0">
                <a:latin typeface="+mn-lt"/>
              </a:rPr>
              <a:t>saludable</a:t>
            </a:r>
            <a:r>
              <a:rPr lang="es-ES" sz="2000" dirty="0">
                <a:latin typeface="+mn-lt"/>
              </a:rPr>
              <a:t> y emancipador, basado en la cooperación y en el equilibrio salarial, en el derecho a participar de la propiedad de los medios de producción y en la toma de decisiones</a:t>
            </a:r>
          </a:p>
          <a:p>
            <a:endParaRPr lang="es-ES" sz="2000" dirty="0"/>
          </a:p>
          <a:p>
            <a:endParaRPr lang="es-ES" sz="2000" dirty="0"/>
          </a:p>
          <a:p>
            <a:endParaRPr lang="es-ES" sz="2000" dirty="0"/>
          </a:p>
          <a:p>
            <a:endParaRPr lang="es-ES" sz="2000" b="1" dirty="0">
              <a:solidFill>
                <a:sysClr val="windowText" lastClr="000000"/>
              </a:solidFill>
              <a:latin typeface="+mn-lt"/>
            </a:endParaRPr>
          </a:p>
          <a:p>
            <a:endParaRPr lang="es-ES" sz="4800" b="1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xmlns="" id="{217320A2-8342-AE0F-A659-687DFB60954C}"/>
              </a:ext>
            </a:extLst>
          </p:cNvPr>
          <p:cNvSpPr txBox="1">
            <a:spLocks/>
          </p:cNvSpPr>
          <p:nvPr/>
        </p:nvSpPr>
        <p:spPr>
          <a:xfrm>
            <a:off x="197726" y="3594213"/>
            <a:ext cx="7533594" cy="20128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S" sz="48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FDB50803-C419-0AEA-9BE0-4287377CC861}"/>
              </a:ext>
            </a:extLst>
          </p:cNvPr>
          <p:cNvSpPr txBox="1"/>
          <p:nvPr/>
        </p:nvSpPr>
        <p:spPr>
          <a:xfrm>
            <a:off x="197726" y="3503077"/>
            <a:ext cx="11533997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ES" sz="1800" dirty="0"/>
          </a:p>
          <a:p>
            <a:endParaRPr lang="es-ES" dirty="0"/>
          </a:p>
          <a:p>
            <a:endParaRPr lang="es-ES" sz="1800" dirty="0"/>
          </a:p>
          <a:p>
            <a:endParaRPr lang="es-ES" sz="1800" dirty="0"/>
          </a:p>
          <a:p>
            <a:endParaRPr lang="es-ES" sz="2000" dirty="0"/>
          </a:p>
          <a:p>
            <a:r>
              <a:rPr lang="es-ES" sz="2000" dirty="0"/>
              <a:t>Desarrollar un empleo decente, emancipador e inclusivo capaz de gestionar la diversidad e incorporar laboral y socialmente a las personas que sufren cualquier tipo de discriminación</a:t>
            </a:r>
          </a:p>
        </p:txBody>
      </p:sp>
      <p:sp>
        <p:nvSpPr>
          <p:cNvPr id="2" name="Rounded Rectangle 12">
            <a:extLst>
              <a:ext uri="{FF2B5EF4-FFF2-40B4-BE49-F238E27FC236}">
                <a16:creationId xmlns:a16="http://schemas.microsoft.com/office/drawing/2014/main" xmlns="" id="{19CD358C-A6A3-C390-064B-F13B1982AB3C}"/>
              </a:ext>
            </a:extLst>
          </p:cNvPr>
          <p:cNvSpPr/>
          <p:nvPr/>
        </p:nvSpPr>
        <p:spPr>
          <a:xfrm>
            <a:off x="2043898" y="3771636"/>
            <a:ext cx="8104203" cy="669360"/>
          </a:xfrm>
          <a:prstGeom prst="roundRect">
            <a:avLst/>
          </a:prstGeom>
          <a:solidFill>
            <a:srgbClr val="00B082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800" dirty="0">
                <a:solidFill>
                  <a:schemeClr val="bg1"/>
                </a:solidFill>
                <a:latin typeface="Sinkin Sans 600 SemiBold" pitchFamily="50" charset="0"/>
              </a:rPr>
              <a:t>Carta de la ESS: Desarrollo de los Principios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03683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xmlns="" id="{90C6472C-9AA5-4F61-A56E-6AC2B7A2F86B}"/>
              </a:ext>
            </a:extLst>
          </p:cNvPr>
          <p:cNvSpPr txBox="1">
            <a:spLocks/>
          </p:cNvSpPr>
          <p:nvPr/>
        </p:nvSpPr>
        <p:spPr>
          <a:xfrm>
            <a:off x="559156" y="1354633"/>
            <a:ext cx="10448063" cy="55033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60000"/>
              </a:spcBef>
              <a:buNone/>
            </a:pPr>
            <a:endParaRPr lang="es-ES" sz="2200" dirty="0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xmlns="" id="{6ACC01C5-8DE3-CB42-AFC2-E2C04C6EC66C}"/>
              </a:ext>
            </a:extLst>
          </p:cNvPr>
          <p:cNvSpPr/>
          <p:nvPr/>
        </p:nvSpPr>
        <p:spPr>
          <a:xfrm>
            <a:off x="0" y="6317673"/>
            <a:ext cx="12192000" cy="5403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pic>
        <p:nvPicPr>
          <p:cNvPr id="7" name="Picture 8">
            <a:extLst>
              <a:ext uri="{FF2B5EF4-FFF2-40B4-BE49-F238E27FC236}">
                <a16:creationId xmlns:a16="http://schemas.microsoft.com/office/drawing/2014/main" xmlns="" id="{068EB583-7033-EA4A-83C7-241C3A861F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913" y="6470715"/>
            <a:ext cx="710486" cy="253744"/>
          </a:xfrm>
          <a:prstGeom prst="rect">
            <a:avLst/>
          </a:prstGeom>
        </p:spPr>
      </p:pic>
      <p:sp>
        <p:nvSpPr>
          <p:cNvPr id="9" name="TextBox 10">
            <a:extLst>
              <a:ext uri="{FF2B5EF4-FFF2-40B4-BE49-F238E27FC236}">
                <a16:creationId xmlns:a16="http://schemas.microsoft.com/office/drawing/2014/main" xmlns="" id="{06EC17FB-B892-A14F-A15B-4A0FAF8F7467}"/>
              </a:ext>
            </a:extLst>
          </p:cNvPr>
          <p:cNvSpPr txBox="1"/>
          <p:nvPr/>
        </p:nvSpPr>
        <p:spPr>
          <a:xfrm>
            <a:off x="902524" y="6428310"/>
            <a:ext cx="28835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600">
                <a:solidFill>
                  <a:schemeClr val="accent1"/>
                </a:solidFill>
                <a:latin typeface="Sinkin Sans 300 Light" pitchFamily="2" charset="77"/>
              </a:rPr>
              <a:t>#</a:t>
            </a:r>
            <a:r>
              <a:rPr lang="ca-ES" sz="1200">
                <a:solidFill>
                  <a:schemeClr val="accent1"/>
                </a:solidFill>
                <a:latin typeface="Sinkin Sans 300 Light" pitchFamily="2" charset="77"/>
              </a:rPr>
              <a:t>SalutLaboral</a:t>
            </a:r>
          </a:p>
        </p:txBody>
      </p:sp>
      <p:sp>
        <p:nvSpPr>
          <p:cNvPr id="12" name="Rounded Rectangle 6">
            <a:extLst>
              <a:ext uri="{FF2B5EF4-FFF2-40B4-BE49-F238E27FC236}">
                <a16:creationId xmlns:a16="http://schemas.microsoft.com/office/drawing/2014/main" xmlns="" id="{6258230D-3AC4-EA48-BA9F-35A43832DEDC}"/>
              </a:ext>
            </a:extLst>
          </p:cNvPr>
          <p:cNvSpPr/>
          <p:nvPr/>
        </p:nvSpPr>
        <p:spPr>
          <a:xfrm>
            <a:off x="-651983" y="401936"/>
            <a:ext cx="4761951" cy="66460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xmlns="" id="{6550FEBE-7A9D-7642-BAC1-645E7BE680AE}"/>
              </a:ext>
            </a:extLst>
          </p:cNvPr>
          <p:cNvSpPr txBox="1"/>
          <p:nvPr/>
        </p:nvSpPr>
        <p:spPr>
          <a:xfrm>
            <a:off x="-298580" y="456182"/>
            <a:ext cx="44085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200" b="1" dirty="0">
                <a:solidFill>
                  <a:schemeClr val="bg1"/>
                </a:solidFill>
                <a:latin typeface="Sinkin Sans 600 SemiBold" pitchFamily="2" charset="77"/>
              </a:rPr>
              <a:t>DE DÓNDE VENIMOS</a:t>
            </a:r>
          </a:p>
        </p:txBody>
      </p:sp>
      <p:sp>
        <p:nvSpPr>
          <p:cNvPr id="18" name="Rounded Rectangle 12">
            <a:extLst>
              <a:ext uri="{FF2B5EF4-FFF2-40B4-BE49-F238E27FC236}">
                <a16:creationId xmlns:a16="http://schemas.microsoft.com/office/drawing/2014/main" xmlns="" id="{806CFCA7-FFDE-1245-A5E5-FC324052B836}"/>
              </a:ext>
            </a:extLst>
          </p:cNvPr>
          <p:cNvSpPr/>
          <p:nvPr/>
        </p:nvSpPr>
        <p:spPr>
          <a:xfrm>
            <a:off x="4580251" y="406290"/>
            <a:ext cx="8104203" cy="66936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sz="2800" dirty="0">
              <a:solidFill>
                <a:schemeClr val="bg1"/>
              </a:solidFill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4698511" y="512542"/>
            <a:ext cx="6843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solidFill>
                  <a:schemeClr val="bg1"/>
                </a:solidFill>
                <a:latin typeface="Sinkin Sans 600 SemiBold" pitchFamily="50" charset="0"/>
              </a:rPr>
              <a:t>Ideas de partida del ideario colectivo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xmlns="" id="{9125A20C-561A-4F53-1B73-A626549F7AFA}"/>
              </a:ext>
            </a:extLst>
          </p:cNvPr>
          <p:cNvSpPr txBox="1">
            <a:spLocks/>
          </p:cNvSpPr>
          <p:nvPr/>
        </p:nvSpPr>
        <p:spPr>
          <a:xfrm>
            <a:off x="197726" y="1443053"/>
            <a:ext cx="11533997" cy="1379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800" b="1" dirty="0">
                <a:solidFill>
                  <a:sysClr val="windowText" lastClr="000000"/>
                </a:solidFill>
                <a:latin typeface="+mn-lt"/>
              </a:rPr>
              <a:t>¿Qué entendemos por PRL, seguridad en el trabajo y salud laboral? 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xmlns="" id="{217320A2-8342-AE0F-A659-687DFB60954C}"/>
              </a:ext>
            </a:extLst>
          </p:cNvPr>
          <p:cNvSpPr txBox="1">
            <a:spLocks/>
          </p:cNvSpPr>
          <p:nvPr/>
        </p:nvSpPr>
        <p:spPr>
          <a:xfrm>
            <a:off x="197726" y="3594213"/>
            <a:ext cx="7533594" cy="20128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800" dirty="0">
                <a:solidFill>
                  <a:srgbClr val="FF0000"/>
                </a:solidFill>
                <a:latin typeface="+mn-lt"/>
              </a:rPr>
              <a:t>El ejercicio de la búsqueda en Google cómo muestra del ideario colectivo</a:t>
            </a:r>
          </a:p>
        </p:txBody>
      </p:sp>
      <p:pic>
        <p:nvPicPr>
          <p:cNvPr id="2050" name="Picture 2" descr="Logotipo De Google, Google, Investigar">
            <a:extLst>
              <a:ext uri="{FF2B5EF4-FFF2-40B4-BE49-F238E27FC236}">
                <a16:creationId xmlns:a16="http://schemas.microsoft.com/office/drawing/2014/main" xmlns="" id="{00B3D2FD-B00F-AEC3-CF65-76F3280F5C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1722" y="2704258"/>
            <a:ext cx="3771122" cy="3771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43954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xmlns="" id="{90C6472C-9AA5-4F61-A56E-6AC2B7A2F86B}"/>
              </a:ext>
            </a:extLst>
          </p:cNvPr>
          <p:cNvSpPr txBox="1">
            <a:spLocks/>
          </p:cNvSpPr>
          <p:nvPr/>
        </p:nvSpPr>
        <p:spPr>
          <a:xfrm>
            <a:off x="559156" y="1354633"/>
            <a:ext cx="10448063" cy="55033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60000"/>
              </a:spcBef>
              <a:buNone/>
            </a:pPr>
            <a:endParaRPr lang="es-ES" sz="2200" dirty="0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xmlns="" id="{6ACC01C5-8DE3-CB42-AFC2-E2C04C6EC66C}"/>
              </a:ext>
            </a:extLst>
          </p:cNvPr>
          <p:cNvSpPr/>
          <p:nvPr/>
        </p:nvSpPr>
        <p:spPr>
          <a:xfrm>
            <a:off x="0" y="6317673"/>
            <a:ext cx="12192000" cy="5403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pic>
        <p:nvPicPr>
          <p:cNvPr id="7" name="Picture 8">
            <a:extLst>
              <a:ext uri="{FF2B5EF4-FFF2-40B4-BE49-F238E27FC236}">
                <a16:creationId xmlns:a16="http://schemas.microsoft.com/office/drawing/2014/main" xmlns="" id="{068EB583-7033-EA4A-83C7-241C3A861F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913" y="6470715"/>
            <a:ext cx="710486" cy="253744"/>
          </a:xfrm>
          <a:prstGeom prst="rect">
            <a:avLst/>
          </a:prstGeom>
        </p:spPr>
      </p:pic>
      <p:sp>
        <p:nvSpPr>
          <p:cNvPr id="9" name="TextBox 10">
            <a:extLst>
              <a:ext uri="{FF2B5EF4-FFF2-40B4-BE49-F238E27FC236}">
                <a16:creationId xmlns:a16="http://schemas.microsoft.com/office/drawing/2014/main" xmlns="" id="{06EC17FB-B892-A14F-A15B-4A0FAF8F7467}"/>
              </a:ext>
            </a:extLst>
          </p:cNvPr>
          <p:cNvSpPr txBox="1"/>
          <p:nvPr/>
        </p:nvSpPr>
        <p:spPr>
          <a:xfrm>
            <a:off x="902524" y="6428310"/>
            <a:ext cx="28835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600">
                <a:solidFill>
                  <a:schemeClr val="accent1"/>
                </a:solidFill>
                <a:latin typeface="Sinkin Sans 300 Light" pitchFamily="2" charset="77"/>
              </a:rPr>
              <a:t>#</a:t>
            </a:r>
            <a:r>
              <a:rPr lang="ca-ES" sz="1200">
                <a:solidFill>
                  <a:schemeClr val="accent1"/>
                </a:solidFill>
                <a:latin typeface="Sinkin Sans 300 Light" pitchFamily="2" charset="77"/>
              </a:rPr>
              <a:t>SalutLaboral</a:t>
            </a:r>
          </a:p>
        </p:txBody>
      </p:sp>
      <p:sp>
        <p:nvSpPr>
          <p:cNvPr id="12" name="Rounded Rectangle 6">
            <a:extLst>
              <a:ext uri="{FF2B5EF4-FFF2-40B4-BE49-F238E27FC236}">
                <a16:creationId xmlns:a16="http://schemas.microsoft.com/office/drawing/2014/main" xmlns="" id="{6258230D-3AC4-EA48-BA9F-35A43832DEDC}"/>
              </a:ext>
            </a:extLst>
          </p:cNvPr>
          <p:cNvSpPr/>
          <p:nvPr/>
        </p:nvSpPr>
        <p:spPr>
          <a:xfrm>
            <a:off x="-651983" y="401936"/>
            <a:ext cx="4761951" cy="66460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xmlns="" id="{6550FEBE-7A9D-7642-BAC1-645E7BE680AE}"/>
              </a:ext>
            </a:extLst>
          </p:cNvPr>
          <p:cNvSpPr txBox="1"/>
          <p:nvPr/>
        </p:nvSpPr>
        <p:spPr>
          <a:xfrm>
            <a:off x="-262551" y="456182"/>
            <a:ext cx="38489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200" b="1" dirty="0">
                <a:solidFill>
                  <a:schemeClr val="bg1"/>
                </a:solidFill>
                <a:latin typeface="Sinkin Sans 600 SemiBold" pitchFamily="2" charset="77"/>
              </a:rPr>
              <a:t>DE DÓNDE VENIMOS</a:t>
            </a:r>
          </a:p>
        </p:txBody>
      </p:sp>
      <p:sp>
        <p:nvSpPr>
          <p:cNvPr id="18" name="Rounded Rectangle 12">
            <a:extLst>
              <a:ext uri="{FF2B5EF4-FFF2-40B4-BE49-F238E27FC236}">
                <a16:creationId xmlns:a16="http://schemas.microsoft.com/office/drawing/2014/main" xmlns="" id="{806CFCA7-FFDE-1245-A5E5-FC324052B836}"/>
              </a:ext>
            </a:extLst>
          </p:cNvPr>
          <p:cNvSpPr/>
          <p:nvPr/>
        </p:nvSpPr>
        <p:spPr>
          <a:xfrm>
            <a:off x="4580251" y="406290"/>
            <a:ext cx="8104203" cy="66936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sz="2800" dirty="0">
              <a:solidFill>
                <a:schemeClr val="bg1"/>
              </a:solidFill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4698511" y="512542"/>
            <a:ext cx="6843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solidFill>
                  <a:schemeClr val="bg1"/>
                </a:solidFill>
                <a:latin typeface="Sinkin Sans 600 SemiBold" pitchFamily="50" charset="0"/>
              </a:rPr>
              <a:t>Sesgos en la visión de la PRL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xmlns="" id="{9125A20C-561A-4F53-1B73-A626549F7AFA}"/>
              </a:ext>
            </a:extLst>
          </p:cNvPr>
          <p:cNvSpPr txBox="1">
            <a:spLocks/>
          </p:cNvSpPr>
          <p:nvPr/>
        </p:nvSpPr>
        <p:spPr>
          <a:xfrm>
            <a:off x="329001" y="1523101"/>
            <a:ext cx="11533997" cy="8830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800" b="1" dirty="0">
                <a:solidFill>
                  <a:sysClr val="windowText" lastClr="000000"/>
                </a:solidFill>
                <a:latin typeface="+mn-lt"/>
              </a:rPr>
              <a:t>Ideas preconcebidas compartidas…?</a:t>
            </a:r>
          </a:p>
        </p:txBody>
      </p:sp>
      <p:pic>
        <p:nvPicPr>
          <p:cNvPr id="5" name="Imagen 1">
            <a:extLst>
              <a:ext uri="{FF2B5EF4-FFF2-40B4-BE49-F238E27FC236}">
                <a16:creationId xmlns:a16="http://schemas.microsoft.com/office/drawing/2014/main" xmlns="" id="{74B4FAC2-D520-50FA-F7F1-0A2CD4447C7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917"/>
          <a:stretch/>
        </p:blipFill>
        <p:spPr>
          <a:xfrm>
            <a:off x="7369890" y="2142000"/>
            <a:ext cx="4822110" cy="4716000"/>
          </a:xfrm>
          <a:prstGeom prst="rect">
            <a:avLst/>
          </a:prstGeom>
        </p:spPr>
      </p:pic>
      <p:sp>
        <p:nvSpPr>
          <p:cNvPr id="2" name="Text Box 3">
            <a:extLst>
              <a:ext uri="{FF2B5EF4-FFF2-40B4-BE49-F238E27FC236}">
                <a16:creationId xmlns:a16="http://schemas.microsoft.com/office/drawing/2014/main" xmlns="" id="{E5E4B8CC-7D08-453F-82A1-2DD965EA46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568" y="2778265"/>
            <a:ext cx="8910734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marL="457200" indent="-457200">
              <a:spcBef>
                <a:spcPct val="50000"/>
              </a:spcBef>
              <a:buClr>
                <a:srgbClr val="E73B2B"/>
              </a:buClr>
              <a:buSzTx/>
              <a:buFont typeface="Arial" panose="020B0604020202020204" pitchFamily="34" charset="0"/>
              <a:buChar char="•"/>
            </a:pPr>
            <a:r>
              <a:rPr lang="es-ES" altLang="es-ES" sz="2400" dirty="0">
                <a:solidFill>
                  <a:schemeClr val="tx1"/>
                </a:solidFill>
                <a:latin typeface="Calibri" panose="020F0502020204030204" pitchFamily="34" charset="0"/>
              </a:rPr>
              <a:t>La prevención sirve para evitar accidentes de trabajo - </a:t>
            </a:r>
            <a:r>
              <a:rPr lang="es-ES" altLang="es-ES" sz="2400" b="1" dirty="0">
                <a:solidFill>
                  <a:schemeClr val="tx1"/>
                </a:solidFill>
                <a:latin typeface="Calibri" panose="020F0502020204030204" pitchFamily="34" charset="0"/>
              </a:rPr>
              <a:t>sesgo físico</a:t>
            </a:r>
          </a:p>
          <a:p>
            <a:pPr marL="457200" indent="-457200">
              <a:spcBef>
                <a:spcPct val="50000"/>
              </a:spcBef>
              <a:buClr>
                <a:srgbClr val="E73B2B"/>
              </a:buClr>
              <a:buSzTx/>
              <a:buFont typeface="Arial" panose="020B0604020202020204" pitchFamily="34" charset="0"/>
              <a:buChar char="•"/>
            </a:pPr>
            <a:r>
              <a:rPr lang="es-ES" altLang="es-ES" sz="2400" dirty="0">
                <a:solidFill>
                  <a:schemeClr val="tx1"/>
                </a:solidFill>
                <a:latin typeface="Calibri" panose="020F0502020204030204" pitchFamily="34" charset="0"/>
              </a:rPr>
              <a:t>La prevención como un requisito legal que consiste en tener todos los papeles que nos piden - </a:t>
            </a:r>
            <a:r>
              <a:rPr lang="es-ES" altLang="es-ES" sz="2400" b="1" dirty="0">
                <a:solidFill>
                  <a:schemeClr val="tx1"/>
                </a:solidFill>
                <a:latin typeface="Calibri" panose="020F0502020204030204" pitchFamily="34" charset="0"/>
              </a:rPr>
              <a:t>sesgo burocrático</a:t>
            </a:r>
          </a:p>
          <a:p>
            <a:pPr marL="457200" indent="-457200" eaLnBrk="1" hangingPunct="1">
              <a:spcBef>
                <a:spcPct val="50000"/>
              </a:spcBef>
              <a:buClr>
                <a:srgbClr val="E73B2B"/>
              </a:buClr>
              <a:buSzTx/>
              <a:buFont typeface="Arial" panose="020B0604020202020204" pitchFamily="34" charset="0"/>
              <a:buChar char="•"/>
            </a:pPr>
            <a:r>
              <a:rPr lang="es-ES" altLang="es-ES" sz="2400" dirty="0">
                <a:solidFill>
                  <a:schemeClr val="tx1"/>
                </a:solidFill>
                <a:latin typeface="Calibri" panose="020F0502020204030204" pitchFamily="34" charset="0"/>
              </a:rPr>
              <a:t>La seguridad tiene que ver con la construcción, la industria, los cascos de seguridad, las caídas, etc. en otros sectores no es tan importante - </a:t>
            </a:r>
            <a:r>
              <a:rPr lang="es-ES" altLang="es-ES" sz="2400" b="1" dirty="0">
                <a:solidFill>
                  <a:schemeClr val="tx1"/>
                </a:solidFill>
                <a:latin typeface="Calibri" panose="020F0502020204030204" pitchFamily="34" charset="0"/>
              </a:rPr>
              <a:t>sesgo androcéntrico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1385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xmlns="" id="{90C6472C-9AA5-4F61-A56E-6AC2B7A2F86B}"/>
              </a:ext>
            </a:extLst>
          </p:cNvPr>
          <p:cNvSpPr txBox="1">
            <a:spLocks/>
          </p:cNvSpPr>
          <p:nvPr/>
        </p:nvSpPr>
        <p:spPr>
          <a:xfrm>
            <a:off x="559156" y="1354633"/>
            <a:ext cx="10448063" cy="55033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60000"/>
              </a:spcBef>
              <a:buNone/>
            </a:pPr>
            <a:endParaRPr lang="es-ES" sz="2200" dirty="0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xmlns="" id="{6ACC01C5-8DE3-CB42-AFC2-E2C04C6EC66C}"/>
              </a:ext>
            </a:extLst>
          </p:cNvPr>
          <p:cNvSpPr/>
          <p:nvPr/>
        </p:nvSpPr>
        <p:spPr>
          <a:xfrm>
            <a:off x="0" y="6317673"/>
            <a:ext cx="12192000" cy="5403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pic>
        <p:nvPicPr>
          <p:cNvPr id="7" name="Picture 8">
            <a:extLst>
              <a:ext uri="{FF2B5EF4-FFF2-40B4-BE49-F238E27FC236}">
                <a16:creationId xmlns:a16="http://schemas.microsoft.com/office/drawing/2014/main" xmlns="" id="{068EB583-7033-EA4A-83C7-241C3A861F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913" y="6470715"/>
            <a:ext cx="710486" cy="253744"/>
          </a:xfrm>
          <a:prstGeom prst="rect">
            <a:avLst/>
          </a:prstGeom>
        </p:spPr>
      </p:pic>
      <p:sp>
        <p:nvSpPr>
          <p:cNvPr id="9" name="TextBox 10">
            <a:extLst>
              <a:ext uri="{FF2B5EF4-FFF2-40B4-BE49-F238E27FC236}">
                <a16:creationId xmlns:a16="http://schemas.microsoft.com/office/drawing/2014/main" xmlns="" id="{06EC17FB-B892-A14F-A15B-4A0FAF8F7467}"/>
              </a:ext>
            </a:extLst>
          </p:cNvPr>
          <p:cNvSpPr txBox="1"/>
          <p:nvPr/>
        </p:nvSpPr>
        <p:spPr>
          <a:xfrm>
            <a:off x="902524" y="6428310"/>
            <a:ext cx="28835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600">
                <a:solidFill>
                  <a:schemeClr val="accent1"/>
                </a:solidFill>
                <a:latin typeface="Sinkin Sans 300 Light" pitchFamily="2" charset="77"/>
              </a:rPr>
              <a:t>#</a:t>
            </a:r>
            <a:r>
              <a:rPr lang="ca-ES" sz="1200">
                <a:solidFill>
                  <a:schemeClr val="accent1"/>
                </a:solidFill>
                <a:latin typeface="Sinkin Sans 300 Light" pitchFamily="2" charset="77"/>
              </a:rPr>
              <a:t>SalutLaboral</a:t>
            </a:r>
          </a:p>
        </p:txBody>
      </p:sp>
      <p:sp>
        <p:nvSpPr>
          <p:cNvPr id="12" name="Rounded Rectangle 6">
            <a:extLst>
              <a:ext uri="{FF2B5EF4-FFF2-40B4-BE49-F238E27FC236}">
                <a16:creationId xmlns:a16="http://schemas.microsoft.com/office/drawing/2014/main" xmlns="" id="{6258230D-3AC4-EA48-BA9F-35A43832DEDC}"/>
              </a:ext>
            </a:extLst>
          </p:cNvPr>
          <p:cNvSpPr/>
          <p:nvPr/>
        </p:nvSpPr>
        <p:spPr>
          <a:xfrm>
            <a:off x="-651983" y="401936"/>
            <a:ext cx="4761951" cy="66460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xmlns="" id="{6550FEBE-7A9D-7642-BAC1-645E7BE680AE}"/>
              </a:ext>
            </a:extLst>
          </p:cNvPr>
          <p:cNvSpPr txBox="1"/>
          <p:nvPr/>
        </p:nvSpPr>
        <p:spPr>
          <a:xfrm>
            <a:off x="-326571" y="456182"/>
            <a:ext cx="39129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200" b="1" dirty="0">
                <a:solidFill>
                  <a:schemeClr val="bg1"/>
                </a:solidFill>
                <a:latin typeface="Sinkin Sans 600 SemiBold" pitchFamily="2" charset="77"/>
              </a:rPr>
              <a:t>DE DÓNDE VENIMOS</a:t>
            </a:r>
          </a:p>
        </p:txBody>
      </p:sp>
      <p:sp>
        <p:nvSpPr>
          <p:cNvPr id="18" name="Rounded Rectangle 12">
            <a:extLst>
              <a:ext uri="{FF2B5EF4-FFF2-40B4-BE49-F238E27FC236}">
                <a16:creationId xmlns:a16="http://schemas.microsoft.com/office/drawing/2014/main" xmlns="" id="{806CFCA7-FFDE-1245-A5E5-FC324052B836}"/>
              </a:ext>
            </a:extLst>
          </p:cNvPr>
          <p:cNvSpPr/>
          <p:nvPr/>
        </p:nvSpPr>
        <p:spPr>
          <a:xfrm>
            <a:off x="4580251" y="406290"/>
            <a:ext cx="8104203" cy="66936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sz="2800" dirty="0">
              <a:solidFill>
                <a:schemeClr val="bg1"/>
              </a:solidFill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4698511" y="512542"/>
            <a:ext cx="6843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solidFill>
                  <a:schemeClr val="bg1"/>
                </a:solidFill>
                <a:latin typeface="Sinkin Sans 600 SemiBold" pitchFamily="50" charset="0"/>
              </a:rPr>
              <a:t>Evolución de la PRL en España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C3C51EEF-2F25-B883-97DB-74E1EDE92CA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19" r="48490"/>
          <a:stretch/>
        </p:blipFill>
        <p:spPr>
          <a:xfrm>
            <a:off x="0" y="2524781"/>
            <a:ext cx="2209931" cy="3797971"/>
          </a:xfrm>
          <a:prstGeom prst="rect">
            <a:avLst/>
          </a:prstGeom>
        </p:spPr>
      </p:pic>
      <p:sp>
        <p:nvSpPr>
          <p:cNvPr id="15" name="Text Box 3">
            <a:extLst>
              <a:ext uri="{FF2B5EF4-FFF2-40B4-BE49-F238E27FC236}">
                <a16:creationId xmlns:a16="http://schemas.microsoft.com/office/drawing/2014/main" xmlns="" id="{3321C55A-707B-85F6-EFDD-4EEB714EDF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874" y="1314745"/>
            <a:ext cx="751182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" altLang="es-ES" sz="2400" b="1" dirty="0">
                <a:solidFill>
                  <a:schemeClr val="tx1"/>
                </a:solidFill>
                <a:latin typeface="Calibri" panose="020F0502020204030204" pitchFamily="34" charset="0"/>
              </a:rPr>
              <a:t>Nuestra visión sesgada por la historia reciente del franquismo, tardofranquismo y la transición</a:t>
            </a:r>
          </a:p>
        </p:txBody>
      </p:sp>
      <p:sp>
        <p:nvSpPr>
          <p:cNvPr id="27" name="QuadreDeText 26">
            <a:extLst>
              <a:ext uri="{FF2B5EF4-FFF2-40B4-BE49-F238E27FC236}">
                <a16:creationId xmlns:a16="http://schemas.microsoft.com/office/drawing/2014/main" xmlns="" id="{A7CC829A-6A86-F887-6FE2-4AF5A1B69BD5}"/>
              </a:ext>
            </a:extLst>
          </p:cNvPr>
          <p:cNvSpPr txBox="1"/>
          <p:nvPr/>
        </p:nvSpPr>
        <p:spPr>
          <a:xfrm>
            <a:off x="944439" y="5812099"/>
            <a:ext cx="742265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ES" sz="1400" dirty="0"/>
              <a:t>La Historia de la prevención de riesgos laborales en España INSST</a:t>
            </a:r>
          </a:p>
          <a:p>
            <a:pPr algn="r"/>
            <a:r>
              <a:rPr lang="es-ES" sz="1400" dirty="0"/>
              <a:t>Fundación Largo Caballero</a:t>
            </a:r>
          </a:p>
          <a:p>
            <a:pPr algn="r"/>
            <a:r>
              <a:rPr lang="es-ES" sz="1400" dirty="0" err="1"/>
              <a:t>Aavv</a:t>
            </a:r>
            <a:r>
              <a:rPr lang="es-ES" sz="1400" dirty="0"/>
              <a:t> 2007. </a:t>
            </a:r>
            <a:r>
              <a:rPr lang="es-ES" sz="1400" dirty="0" err="1"/>
              <a:t>Litografia</a:t>
            </a:r>
            <a:r>
              <a:rPr lang="es-ES" sz="1400" dirty="0"/>
              <a:t> sobre papel 1934</a:t>
            </a:r>
          </a:p>
        </p:txBody>
      </p:sp>
      <p:pic>
        <p:nvPicPr>
          <p:cNvPr id="21" name="Imatge 13">
            <a:extLst>
              <a:ext uri="{FF2B5EF4-FFF2-40B4-BE49-F238E27FC236}">
                <a16:creationId xmlns:a16="http://schemas.microsoft.com/office/drawing/2014/main" xmlns="" id="{7D12EC08-27F6-09E4-46E6-A656D81FFA6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1918"/>
          <a:stretch/>
        </p:blipFill>
        <p:spPr>
          <a:xfrm>
            <a:off x="8367091" y="1202320"/>
            <a:ext cx="3824909" cy="5400000"/>
          </a:xfrm>
          <a:prstGeom prst="rect">
            <a:avLst/>
          </a:prstGeom>
        </p:spPr>
      </p:pic>
      <p:pic>
        <p:nvPicPr>
          <p:cNvPr id="3" name="Imatge 2">
            <a:extLst>
              <a:ext uri="{FF2B5EF4-FFF2-40B4-BE49-F238E27FC236}">
                <a16:creationId xmlns:a16="http://schemas.microsoft.com/office/drawing/2014/main" xmlns="" id="{4781B0B1-31D3-7C3A-B2B8-5A52C144919F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79446" y="2246782"/>
            <a:ext cx="5584627" cy="1872000"/>
          </a:xfrm>
          <a:prstGeom prst="rect">
            <a:avLst/>
          </a:prstGeom>
        </p:spPr>
      </p:pic>
      <p:sp>
        <p:nvSpPr>
          <p:cNvPr id="5" name="Text Box 3">
            <a:extLst>
              <a:ext uri="{FF2B5EF4-FFF2-40B4-BE49-F238E27FC236}">
                <a16:creationId xmlns:a16="http://schemas.microsoft.com/office/drawing/2014/main" xmlns="" id="{7C90EDE8-77E8-7E55-1F6A-5465EE16C9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9446" y="4209918"/>
            <a:ext cx="5818129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marL="285750" indent="-285750" eaLnBrk="1" hangingPunct="1">
              <a:spcBef>
                <a:spcPct val="50000"/>
              </a:spcBef>
              <a:buClr>
                <a:schemeClr val="accent2"/>
              </a:buClr>
              <a:buSzTx/>
              <a:buFont typeface="Arial" panose="020B0604020202020204" pitchFamily="34" charset="0"/>
              <a:buChar char="•"/>
            </a:pPr>
            <a:r>
              <a:rPr lang="es-ES" altLang="es-ES" b="1" dirty="0">
                <a:solidFill>
                  <a:schemeClr val="tx1"/>
                </a:solidFill>
                <a:latin typeface="Calibri" panose="020F0502020204030204" pitchFamily="34" charset="0"/>
              </a:rPr>
              <a:t>Estrategias preventivas sobre salud y enfermedad no proceso lineal e inequívoco</a:t>
            </a:r>
          </a:p>
          <a:p>
            <a:pPr marL="285750" indent="-285750" eaLnBrk="1" hangingPunct="1">
              <a:spcBef>
                <a:spcPct val="50000"/>
              </a:spcBef>
              <a:buClr>
                <a:schemeClr val="accent2"/>
              </a:buClr>
              <a:buSzTx/>
              <a:buFont typeface="Arial" panose="020B0604020202020204" pitchFamily="34" charset="0"/>
              <a:buChar char="•"/>
            </a:pPr>
            <a:r>
              <a:rPr lang="es-ES" altLang="es-ES" b="1" dirty="0">
                <a:solidFill>
                  <a:schemeClr val="tx1"/>
                </a:solidFill>
                <a:latin typeface="Calibri" panose="020F0502020204030204" pitchFamily="34" charset="0"/>
              </a:rPr>
              <a:t>Las condiciones socioeconómicas las que marcan la oportunidad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02504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xmlns="" id="{90C6472C-9AA5-4F61-A56E-6AC2B7A2F86B}"/>
              </a:ext>
            </a:extLst>
          </p:cNvPr>
          <p:cNvSpPr txBox="1">
            <a:spLocks/>
          </p:cNvSpPr>
          <p:nvPr/>
        </p:nvSpPr>
        <p:spPr>
          <a:xfrm>
            <a:off x="559156" y="1374988"/>
            <a:ext cx="10448063" cy="55033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60000"/>
              </a:spcBef>
              <a:buNone/>
            </a:pPr>
            <a:endParaRPr lang="es-ES" sz="2200" dirty="0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xmlns="" id="{6ACC01C5-8DE3-CB42-AFC2-E2C04C6EC66C}"/>
              </a:ext>
            </a:extLst>
          </p:cNvPr>
          <p:cNvSpPr/>
          <p:nvPr/>
        </p:nvSpPr>
        <p:spPr>
          <a:xfrm>
            <a:off x="0" y="6317673"/>
            <a:ext cx="12192000" cy="5403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pic>
        <p:nvPicPr>
          <p:cNvPr id="7" name="Picture 8">
            <a:extLst>
              <a:ext uri="{FF2B5EF4-FFF2-40B4-BE49-F238E27FC236}">
                <a16:creationId xmlns:a16="http://schemas.microsoft.com/office/drawing/2014/main" xmlns="" id="{068EB583-7033-EA4A-83C7-241C3A861F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913" y="6470715"/>
            <a:ext cx="710486" cy="253744"/>
          </a:xfrm>
          <a:prstGeom prst="rect">
            <a:avLst/>
          </a:prstGeom>
        </p:spPr>
      </p:pic>
      <p:sp>
        <p:nvSpPr>
          <p:cNvPr id="9" name="TextBox 10">
            <a:extLst>
              <a:ext uri="{FF2B5EF4-FFF2-40B4-BE49-F238E27FC236}">
                <a16:creationId xmlns:a16="http://schemas.microsoft.com/office/drawing/2014/main" xmlns="" id="{06EC17FB-B892-A14F-A15B-4A0FAF8F7467}"/>
              </a:ext>
            </a:extLst>
          </p:cNvPr>
          <p:cNvSpPr txBox="1"/>
          <p:nvPr/>
        </p:nvSpPr>
        <p:spPr>
          <a:xfrm>
            <a:off x="902524" y="6428310"/>
            <a:ext cx="28835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600">
                <a:solidFill>
                  <a:schemeClr val="accent1"/>
                </a:solidFill>
                <a:latin typeface="Sinkin Sans 300 Light" pitchFamily="2" charset="77"/>
              </a:rPr>
              <a:t>#</a:t>
            </a:r>
            <a:r>
              <a:rPr lang="ca-ES" sz="1200">
                <a:solidFill>
                  <a:schemeClr val="accent1"/>
                </a:solidFill>
                <a:latin typeface="Sinkin Sans 300 Light" pitchFamily="2" charset="77"/>
              </a:rPr>
              <a:t>SalutLaboral</a:t>
            </a:r>
          </a:p>
        </p:txBody>
      </p:sp>
      <p:sp>
        <p:nvSpPr>
          <p:cNvPr id="12" name="Rounded Rectangle 6">
            <a:extLst>
              <a:ext uri="{FF2B5EF4-FFF2-40B4-BE49-F238E27FC236}">
                <a16:creationId xmlns:a16="http://schemas.microsoft.com/office/drawing/2014/main" xmlns="" id="{6258230D-3AC4-EA48-BA9F-35A43832DEDC}"/>
              </a:ext>
            </a:extLst>
          </p:cNvPr>
          <p:cNvSpPr/>
          <p:nvPr/>
        </p:nvSpPr>
        <p:spPr>
          <a:xfrm>
            <a:off x="-651983" y="401936"/>
            <a:ext cx="4761951" cy="66460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8" name="Rounded Rectangle 12">
            <a:extLst>
              <a:ext uri="{FF2B5EF4-FFF2-40B4-BE49-F238E27FC236}">
                <a16:creationId xmlns:a16="http://schemas.microsoft.com/office/drawing/2014/main" xmlns="" id="{806CFCA7-FFDE-1245-A5E5-FC324052B836}"/>
              </a:ext>
            </a:extLst>
          </p:cNvPr>
          <p:cNvSpPr/>
          <p:nvPr/>
        </p:nvSpPr>
        <p:spPr>
          <a:xfrm>
            <a:off x="4580251" y="406290"/>
            <a:ext cx="8104203" cy="66936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sz="2800" dirty="0">
              <a:solidFill>
                <a:schemeClr val="bg1"/>
              </a:solidFill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4580251" y="472627"/>
            <a:ext cx="6843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solidFill>
                  <a:schemeClr val="bg1"/>
                </a:solidFill>
                <a:latin typeface="Sinkin Sans 600 SemiBold" pitchFamily="50" charset="0"/>
              </a:rPr>
              <a:t>El paradigma actual de la Ley 31/1995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xmlns="" id="{67592500-4618-44E6-C63F-D0210188DE18}"/>
              </a:ext>
            </a:extLst>
          </p:cNvPr>
          <p:cNvCxnSpPr/>
          <p:nvPr/>
        </p:nvCxnSpPr>
        <p:spPr>
          <a:xfrm>
            <a:off x="1472162" y="-528638"/>
            <a:ext cx="0" cy="6858000"/>
          </a:xfrm>
          <a:prstGeom prst="line">
            <a:avLst/>
          </a:prstGeom>
          <a:ln w="101600" cap="rnd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upo 1">
            <a:extLst>
              <a:ext uri="{FF2B5EF4-FFF2-40B4-BE49-F238E27FC236}">
                <a16:creationId xmlns:a16="http://schemas.microsoft.com/office/drawing/2014/main" xmlns="" id="{E4F8FC17-E881-2AE1-6651-3F37B2AFADC4}"/>
              </a:ext>
            </a:extLst>
          </p:cNvPr>
          <p:cNvGrpSpPr/>
          <p:nvPr/>
        </p:nvGrpSpPr>
        <p:grpSpPr>
          <a:xfrm>
            <a:off x="5514" y="2260475"/>
            <a:ext cx="3175892" cy="3048773"/>
            <a:chOff x="8166576" y="2829511"/>
            <a:chExt cx="3175892" cy="3048773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xmlns="" id="{B24CB572-7E6A-20D0-5AAE-425F6F0D1B22}"/>
                </a:ext>
              </a:extLst>
            </p:cNvPr>
            <p:cNvSpPr/>
            <p:nvPr/>
          </p:nvSpPr>
          <p:spPr>
            <a:xfrm>
              <a:off x="8166576" y="2829511"/>
              <a:ext cx="3175892" cy="3048773"/>
            </a:xfrm>
            <a:prstGeom prst="ellipse">
              <a:avLst/>
            </a:prstGeom>
            <a:solidFill>
              <a:srgbClr val="0079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20" name="TextBox 21">
              <a:extLst>
                <a:ext uri="{FF2B5EF4-FFF2-40B4-BE49-F238E27FC236}">
                  <a16:creationId xmlns:a16="http://schemas.microsoft.com/office/drawing/2014/main" xmlns="" id="{172D7AD9-A8F8-5790-0FD3-385B1DF384D3}"/>
                </a:ext>
              </a:extLst>
            </p:cNvPr>
            <p:cNvSpPr txBox="1"/>
            <p:nvPr/>
          </p:nvSpPr>
          <p:spPr>
            <a:xfrm>
              <a:off x="8489450" y="3746692"/>
              <a:ext cx="2530143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2400" b="1" dirty="0">
                  <a:solidFill>
                    <a:schemeClr val="bg1"/>
                  </a:solidFill>
                </a:rPr>
                <a:t>La Ley principal en materia de PRL es la Ley 31/1995</a:t>
              </a:r>
            </a:p>
            <a:p>
              <a:pPr algn="ctr"/>
              <a:r>
                <a:rPr lang="es-ES" b="1" dirty="0">
                  <a:solidFill>
                    <a:schemeClr val="bg1"/>
                  </a:solidFill>
                </a:rPr>
                <a:t> </a:t>
              </a:r>
              <a:endParaRPr lang="es-ES" b="1" dirty="0"/>
            </a:p>
            <a:p>
              <a:endParaRPr lang="es-ES" dirty="0"/>
            </a:p>
          </p:txBody>
        </p:sp>
      </p:grpSp>
      <p:sp>
        <p:nvSpPr>
          <p:cNvPr id="21" name="TextBox 7">
            <a:extLst>
              <a:ext uri="{FF2B5EF4-FFF2-40B4-BE49-F238E27FC236}">
                <a16:creationId xmlns:a16="http://schemas.microsoft.com/office/drawing/2014/main" xmlns="" id="{6550FEBE-7A9D-7642-BAC1-645E7BE680AE}"/>
              </a:ext>
            </a:extLst>
          </p:cNvPr>
          <p:cNvSpPr txBox="1"/>
          <p:nvPr/>
        </p:nvSpPr>
        <p:spPr>
          <a:xfrm>
            <a:off x="-126835" y="440454"/>
            <a:ext cx="39129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200" b="1" dirty="0">
                <a:solidFill>
                  <a:schemeClr val="bg1"/>
                </a:solidFill>
                <a:latin typeface="Sinkin Sans 600 SemiBold" pitchFamily="2" charset="77"/>
              </a:rPr>
              <a:t>DÓNDE ESTAMOS</a:t>
            </a:r>
          </a:p>
        </p:txBody>
      </p:sp>
      <p:pic>
        <p:nvPicPr>
          <p:cNvPr id="1026" name="Picture 2" descr="Garabatear, Scrapbooking">
            <a:extLst>
              <a:ext uri="{FF2B5EF4-FFF2-40B4-BE49-F238E27FC236}">
                <a16:creationId xmlns:a16="http://schemas.microsoft.com/office/drawing/2014/main" xmlns="" id="{DDA968D0-3D1B-932D-9342-CED99A9886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7250" y="1665870"/>
            <a:ext cx="4572000" cy="4572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 Box 3">
            <a:extLst>
              <a:ext uri="{FF2B5EF4-FFF2-40B4-BE49-F238E27FC236}">
                <a16:creationId xmlns:a16="http://schemas.microsoft.com/office/drawing/2014/main" xmlns="" id="{A01BE36A-02A6-AD8D-6CA2-82EF36F687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4835" y="2182155"/>
            <a:ext cx="5595600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marL="457200" indent="-457200" eaLnBrk="1" hangingPunct="1">
              <a:spcBef>
                <a:spcPct val="50000"/>
              </a:spcBef>
              <a:buClr>
                <a:srgbClr val="E73B2B"/>
              </a:buClr>
              <a:buSzTx/>
              <a:buFont typeface="Arial" panose="020B0604020202020204" pitchFamily="34" charset="0"/>
              <a:buChar char="•"/>
            </a:pPr>
            <a:r>
              <a:rPr lang="es-ES" altLang="es-ES" sz="2800" dirty="0">
                <a:solidFill>
                  <a:schemeClr val="tx1"/>
                </a:solidFill>
                <a:latin typeface="Calibri" panose="020F0502020204030204" pitchFamily="34" charset="0"/>
              </a:rPr>
              <a:t>Reformado por la Ley 54/2003</a:t>
            </a:r>
          </a:p>
          <a:p>
            <a:pPr marL="457200" indent="-457200" eaLnBrk="1" hangingPunct="1">
              <a:spcBef>
                <a:spcPct val="50000"/>
              </a:spcBef>
              <a:buClr>
                <a:srgbClr val="E73B2B"/>
              </a:buClr>
              <a:buSzTx/>
              <a:buFont typeface="Arial" panose="020B0604020202020204" pitchFamily="34" charset="0"/>
              <a:buChar char="•"/>
            </a:pPr>
            <a:r>
              <a:rPr lang="es-ES" altLang="es-ES" sz="2800" dirty="0">
                <a:solidFill>
                  <a:schemeClr val="tx1"/>
                </a:solidFill>
                <a:latin typeface="Calibri" panose="020F0502020204030204" pitchFamily="34" charset="0"/>
              </a:rPr>
              <a:t>Transposición al ordenamiento jurídico español de la directiva europea 89/391/CEE</a:t>
            </a:r>
          </a:p>
          <a:p>
            <a:pPr marL="457200" indent="-457200" eaLnBrk="1" hangingPunct="1">
              <a:spcBef>
                <a:spcPct val="50000"/>
              </a:spcBef>
              <a:buClr>
                <a:srgbClr val="E73B2B"/>
              </a:buClr>
              <a:buSzTx/>
              <a:buFont typeface="Arial" panose="020B0604020202020204" pitchFamily="34" charset="0"/>
              <a:buChar char="•"/>
            </a:pPr>
            <a:r>
              <a:rPr lang="es-ES" altLang="es-ES" sz="2800" dirty="0">
                <a:solidFill>
                  <a:schemeClr val="tx1"/>
                </a:solidFill>
                <a:latin typeface="Calibri" panose="020F0502020204030204" pitchFamily="34" charset="0"/>
              </a:rPr>
              <a:t>El texto legal de referencia para aplicar la prevención de riesgos en cualquier entidad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16164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" name="Rectángulo redondeado 20">
            <a:extLst>
              <a:ext uri="{FF2B5EF4-FFF2-40B4-BE49-F238E27FC236}">
                <a16:creationId xmlns:a16="http://schemas.microsoft.com/office/drawing/2014/main" xmlns="" id="{6918EA64-3321-89E6-63A9-90739EA0B34C}"/>
              </a:ext>
            </a:extLst>
          </p:cNvPr>
          <p:cNvSpPr/>
          <p:nvPr/>
        </p:nvSpPr>
        <p:spPr>
          <a:xfrm>
            <a:off x="306438" y="4104613"/>
            <a:ext cx="7614751" cy="1962244"/>
          </a:xfrm>
          <a:prstGeom prst="roundRect">
            <a:avLst>
              <a:gd name="adj" fmla="val 8669"/>
            </a:avLst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xmlns="" id="{90C6472C-9AA5-4F61-A56E-6AC2B7A2F86B}"/>
              </a:ext>
            </a:extLst>
          </p:cNvPr>
          <p:cNvSpPr txBox="1">
            <a:spLocks/>
          </p:cNvSpPr>
          <p:nvPr/>
        </p:nvSpPr>
        <p:spPr>
          <a:xfrm>
            <a:off x="559156" y="1374988"/>
            <a:ext cx="10448063" cy="55033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60000"/>
              </a:spcBef>
              <a:buNone/>
            </a:pPr>
            <a:endParaRPr lang="es-ES" sz="2200" dirty="0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xmlns="" id="{6ACC01C5-8DE3-CB42-AFC2-E2C04C6EC66C}"/>
              </a:ext>
            </a:extLst>
          </p:cNvPr>
          <p:cNvSpPr/>
          <p:nvPr/>
        </p:nvSpPr>
        <p:spPr>
          <a:xfrm>
            <a:off x="0" y="6317673"/>
            <a:ext cx="12192000" cy="5403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pic>
        <p:nvPicPr>
          <p:cNvPr id="7" name="Picture 8">
            <a:extLst>
              <a:ext uri="{FF2B5EF4-FFF2-40B4-BE49-F238E27FC236}">
                <a16:creationId xmlns:a16="http://schemas.microsoft.com/office/drawing/2014/main" xmlns="" id="{068EB583-7033-EA4A-83C7-241C3A861F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913" y="6470715"/>
            <a:ext cx="710486" cy="253744"/>
          </a:xfrm>
          <a:prstGeom prst="rect">
            <a:avLst/>
          </a:prstGeom>
        </p:spPr>
      </p:pic>
      <p:sp>
        <p:nvSpPr>
          <p:cNvPr id="9" name="TextBox 10">
            <a:extLst>
              <a:ext uri="{FF2B5EF4-FFF2-40B4-BE49-F238E27FC236}">
                <a16:creationId xmlns:a16="http://schemas.microsoft.com/office/drawing/2014/main" xmlns="" id="{06EC17FB-B892-A14F-A15B-4A0FAF8F7467}"/>
              </a:ext>
            </a:extLst>
          </p:cNvPr>
          <p:cNvSpPr txBox="1"/>
          <p:nvPr/>
        </p:nvSpPr>
        <p:spPr>
          <a:xfrm>
            <a:off x="902524" y="6428310"/>
            <a:ext cx="28835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600">
                <a:solidFill>
                  <a:schemeClr val="accent1"/>
                </a:solidFill>
                <a:latin typeface="Sinkin Sans 300 Light" pitchFamily="2" charset="77"/>
              </a:rPr>
              <a:t>#</a:t>
            </a:r>
            <a:r>
              <a:rPr lang="ca-ES" sz="1200">
                <a:solidFill>
                  <a:schemeClr val="accent1"/>
                </a:solidFill>
                <a:latin typeface="Sinkin Sans 300 Light" pitchFamily="2" charset="77"/>
              </a:rPr>
              <a:t>SalutLaboral</a:t>
            </a:r>
          </a:p>
        </p:txBody>
      </p:sp>
      <p:sp>
        <p:nvSpPr>
          <p:cNvPr id="12" name="Rounded Rectangle 6">
            <a:extLst>
              <a:ext uri="{FF2B5EF4-FFF2-40B4-BE49-F238E27FC236}">
                <a16:creationId xmlns:a16="http://schemas.microsoft.com/office/drawing/2014/main" xmlns="" id="{6258230D-3AC4-EA48-BA9F-35A43832DEDC}"/>
              </a:ext>
            </a:extLst>
          </p:cNvPr>
          <p:cNvSpPr/>
          <p:nvPr/>
        </p:nvSpPr>
        <p:spPr>
          <a:xfrm>
            <a:off x="-651983" y="401936"/>
            <a:ext cx="4761951" cy="66460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8" name="Rounded Rectangle 12">
            <a:extLst>
              <a:ext uri="{FF2B5EF4-FFF2-40B4-BE49-F238E27FC236}">
                <a16:creationId xmlns:a16="http://schemas.microsoft.com/office/drawing/2014/main" xmlns="" id="{806CFCA7-FFDE-1245-A5E5-FC324052B836}"/>
              </a:ext>
            </a:extLst>
          </p:cNvPr>
          <p:cNvSpPr/>
          <p:nvPr/>
        </p:nvSpPr>
        <p:spPr>
          <a:xfrm>
            <a:off x="4580251" y="406290"/>
            <a:ext cx="8104203" cy="66936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sz="2800" dirty="0">
              <a:solidFill>
                <a:schemeClr val="bg1"/>
              </a:solidFill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4580251" y="472627"/>
            <a:ext cx="6843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solidFill>
                  <a:schemeClr val="bg1"/>
                </a:solidFill>
                <a:latin typeface="Sinkin Sans 600 SemiBold" pitchFamily="50" charset="0"/>
              </a:rPr>
              <a:t>La ley de PRL y algunas ideas clave</a:t>
            </a:r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xmlns="" id="{6550FEBE-7A9D-7642-BAC1-645E7BE680AE}"/>
              </a:ext>
            </a:extLst>
          </p:cNvPr>
          <p:cNvSpPr txBox="1"/>
          <p:nvPr/>
        </p:nvSpPr>
        <p:spPr>
          <a:xfrm>
            <a:off x="79815" y="429214"/>
            <a:ext cx="39129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200" b="1" dirty="0">
                <a:solidFill>
                  <a:schemeClr val="bg1"/>
                </a:solidFill>
                <a:latin typeface="Sinkin Sans 600 SemiBold" pitchFamily="2" charset="77"/>
              </a:rPr>
              <a:t>DÓNDE ESTAMOS</a:t>
            </a:r>
          </a:p>
        </p:txBody>
      </p:sp>
      <p:sp>
        <p:nvSpPr>
          <p:cNvPr id="24" name="Text Box 3">
            <a:extLst>
              <a:ext uri="{FF2B5EF4-FFF2-40B4-BE49-F238E27FC236}">
                <a16:creationId xmlns:a16="http://schemas.microsoft.com/office/drawing/2014/main" xmlns="" id="{A01BE36A-02A6-AD8D-6CA2-82EF36F687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673" y="1550953"/>
            <a:ext cx="8735089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marL="457200" indent="-457200" eaLnBrk="1" hangingPunct="1">
              <a:spcBef>
                <a:spcPct val="50000"/>
              </a:spcBef>
              <a:buClr>
                <a:srgbClr val="E73B2B"/>
              </a:buClr>
              <a:buSzTx/>
              <a:buFont typeface="Arial" panose="020B0604020202020204" pitchFamily="34" charset="0"/>
              <a:buChar char="•"/>
            </a:pPr>
            <a:r>
              <a:rPr lang="es-ES" altLang="es-ES" sz="2800" dirty="0">
                <a:solidFill>
                  <a:schemeClr val="tx1"/>
                </a:solidFill>
                <a:latin typeface="Calibri" panose="020F0502020204030204" pitchFamily="34" charset="0"/>
              </a:rPr>
              <a:t>Eliminar el riego en origen</a:t>
            </a:r>
          </a:p>
          <a:p>
            <a:pPr marL="457200" indent="-457200" eaLnBrk="1" hangingPunct="1">
              <a:spcBef>
                <a:spcPct val="50000"/>
              </a:spcBef>
              <a:buClr>
                <a:srgbClr val="E73B2B"/>
              </a:buClr>
              <a:buSzTx/>
              <a:buFont typeface="Arial" panose="020B0604020202020204" pitchFamily="34" charset="0"/>
              <a:buChar char="•"/>
            </a:pPr>
            <a:r>
              <a:rPr lang="es-ES" altLang="es-ES" sz="2800" dirty="0">
                <a:solidFill>
                  <a:schemeClr val="tx1"/>
                </a:solidFill>
                <a:latin typeface="Calibri" panose="020F0502020204030204" pitchFamily="34" charset="0"/>
              </a:rPr>
              <a:t>Adaptar el trabajo a la persona</a:t>
            </a:r>
          </a:p>
          <a:p>
            <a:pPr marL="457200" indent="-457200" eaLnBrk="1" hangingPunct="1">
              <a:spcBef>
                <a:spcPct val="50000"/>
              </a:spcBef>
              <a:buClr>
                <a:srgbClr val="E73B2B"/>
              </a:buClr>
              <a:buSzTx/>
              <a:buFont typeface="Arial" panose="020B0604020202020204" pitchFamily="34" charset="0"/>
              <a:buChar char="•"/>
            </a:pPr>
            <a:r>
              <a:rPr lang="es-ES" altLang="es-ES" sz="2800" dirty="0">
                <a:solidFill>
                  <a:schemeClr val="tx1"/>
                </a:solidFill>
                <a:latin typeface="Calibri" panose="020F0502020204030204" pitchFamily="34" charset="0"/>
              </a:rPr>
              <a:t>Integrar la prevención en el sistema de gestión de la organización </a:t>
            </a:r>
            <a:r>
              <a:rPr lang="es-ES" altLang="es-ES" sz="2800" dirty="0">
                <a:solidFill>
                  <a:schemeClr val="tx1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 TRANSVERSALIDAD </a:t>
            </a:r>
            <a:r>
              <a:rPr lang="es-ES" altLang="es-ES" sz="2400" dirty="0">
                <a:solidFill>
                  <a:schemeClr val="tx1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(el Plan de prevención)</a:t>
            </a:r>
            <a:endParaRPr lang="es-ES" altLang="es-ES" sz="28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xmlns="" id="{7F45F160-8ADD-75BD-64A3-36EAA613B3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709" y="4362460"/>
            <a:ext cx="7457725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" altLang="es-ES" sz="2200" b="1" dirty="0">
                <a:solidFill>
                  <a:schemeClr val="tx1"/>
                </a:solidFill>
                <a:latin typeface="Calibri" panose="020F0502020204030204" pitchFamily="34" charset="0"/>
              </a:rPr>
              <a:t>ES EL CONJUNTO DE ACTIVIDADES O MEDIDAS ADOPTADAS EN TODAS LAS FASES DE LA ORGANIZACIÓN </a:t>
            </a:r>
            <a:r>
              <a:rPr lang="es-ES" altLang="es-ES" sz="2200" b="1" dirty="0">
                <a:solidFill>
                  <a:srgbClr val="00B082"/>
                </a:solidFill>
                <a:latin typeface="Calibri" panose="020F0502020204030204" pitchFamily="34" charset="0"/>
              </a:rPr>
              <a:t>PARA EVITAR O REDUCIR LOS RIESGOS DERIVADOS DEL TRABAJO </a:t>
            </a:r>
            <a:r>
              <a:rPr lang="es-ES" altLang="es-ES" sz="2200" b="1" dirty="0">
                <a:solidFill>
                  <a:schemeClr val="tx1"/>
                </a:solidFill>
                <a:latin typeface="Calibri" panose="020F0502020204030204" pitchFamily="34" charset="0"/>
              </a:rPr>
              <a:t>CAUSANTES DE ENFERMEDADES O ACCIDENTES LABORALES</a:t>
            </a:r>
          </a:p>
        </p:txBody>
      </p:sp>
      <p:grpSp>
        <p:nvGrpSpPr>
          <p:cNvPr id="22" name="Group 48">
            <a:extLst>
              <a:ext uri="{FF2B5EF4-FFF2-40B4-BE49-F238E27FC236}">
                <a16:creationId xmlns:a16="http://schemas.microsoft.com/office/drawing/2014/main" xmlns="" id="{96634191-6447-1E4E-CDEA-631D518310DC}"/>
              </a:ext>
            </a:extLst>
          </p:cNvPr>
          <p:cNvGrpSpPr>
            <a:grpSpLocks/>
          </p:cNvGrpSpPr>
          <p:nvPr/>
        </p:nvGrpSpPr>
        <p:grpSpPr bwMode="auto">
          <a:xfrm>
            <a:off x="8575789" y="2774298"/>
            <a:ext cx="3470275" cy="4221162"/>
            <a:chOff x="3418" y="1661"/>
            <a:chExt cx="2186" cy="2659"/>
          </a:xfrm>
        </p:grpSpPr>
        <p:pic>
          <p:nvPicPr>
            <p:cNvPr id="23" name="Picture 10">
              <a:extLst>
                <a:ext uri="{FF2B5EF4-FFF2-40B4-BE49-F238E27FC236}">
                  <a16:creationId xmlns:a16="http://schemas.microsoft.com/office/drawing/2014/main" xmlns="" id="{036E3B20-8F36-7E51-9DCF-270B8581A1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8" y="1661"/>
              <a:ext cx="2151" cy="26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" name="Picture 14" descr="llama3">
              <a:extLst>
                <a:ext uri="{FF2B5EF4-FFF2-40B4-BE49-F238E27FC236}">
                  <a16:creationId xmlns:a16="http://schemas.microsoft.com/office/drawing/2014/main" xmlns="" id="{DC9B00CC-154D-4F0C-8BE7-9303618330A5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265769">
              <a:off x="5329" y="2976"/>
              <a:ext cx="275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16" descr="llama3">
              <a:extLst>
                <a:ext uri="{FF2B5EF4-FFF2-40B4-BE49-F238E27FC236}">
                  <a16:creationId xmlns:a16="http://schemas.microsoft.com/office/drawing/2014/main" xmlns="" id="{A60232FD-829B-8D08-60A2-180262D1E76B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58" y="2341"/>
              <a:ext cx="123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Picture 17" descr="llama3">
              <a:extLst>
                <a:ext uri="{FF2B5EF4-FFF2-40B4-BE49-F238E27FC236}">
                  <a16:creationId xmlns:a16="http://schemas.microsoft.com/office/drawing/2014/main" xmlns="" id="{928B0A1D-9026-05EC-2E73-6FF0E5341AB4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2432"/>
              <a:ext cx="6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" name="Picture 18" descr="llama3">
              <a:extLst>
                <a:ext uri="{FF2B5EF4-FFF2-40B4-BE49-F238E27FC236}">
                  <a16:creationId xmlns:a16="http://schemas.microsoft.com/office/drawing/2014/main" xmlns="" id="{60A45C58-95F1-EED5-8655-1F6CBA073CF5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5" y="2296"/>
              <a:ext cx="123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Picture 19" descr="llama3">
              <a:extLst>
                <a:ext uri="{FF2B5EF4-FFF2-40B4-BE49-F238E27FC236}">
                  <a16:creationId xmlns:a16="http://schemas.microsoft.com/office/drawing/2014/main" xmlns="" id="{A3733653-2027-94D9-F3C3-DA2D1B1C5576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4422" y="2523"/>
              <a:ext cx="6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Picture 20" descr="llama3">
              <a:extLst>
                <a:ext uri="{FF2B5EF4-FFF2-40B4-BE49-F238E27FC236}">
                  <a16:creationId xmlns:a16="http://schemas.microsoft.com/office/drawing/2014/main" xmlns="" id="{C2F38A40-798D-566F-FB4A-0E06A143527F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58" y="3067"/>
              <a:ext cx="6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Picture 21" descr="llama3">
              <a:extLst>
                <a:ext uri="{FF2B5EF4-FFF2-40B4-BE49-F238E27FC236}">
                  <a16:creationId xmlns:a16="http://schemas.microsoft.com/office/drawing/2014/main" xmlns="" id="{D8F93B92-4CA1-473B-06CD-C203C5FF73DE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7" y="2341"/>
              <a:ext cx="6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" name="Picture 22" descr="llama3">
              <a:extLst>
                <a:ext uri="{FF2B5EF4-FFF2-40B4-BE49-F238E27FC236}">
                  <a16:creationId xmlns:a16="http://schemas.microsoft.com/office/drawing/2014/main" xmlns="" id="{8EFF12E2-9DA3-F6FF-2881-AA5B999972B7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2205"/>
              <a:ext cx="45" cy="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" name="Picture 23" descr="llama3">
              <a:extLst>
                <a:ext uri="{FF2B5EF4-FFF2-40B4-BE49-F238E27FC236}">
                  <a16:creationId xmlns:a16="http://schemas.microsoft.com/office/drawing/2014/main" xmlns="" id="{9DE8522F-8C83-8D4E-67E3-BEA86AD05BB2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249686">
              <a:off x="4363" y="2237"/>
              <a:ext cx="123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" name="Picture 24" descr="llama3">
              <a:extLst>
                <a:ext uri="{FF2B5EF4-FFF2-40B4-BE49-F238E27FC236}">
                  <a16:creationId xmlns:a16="http://schemas.microsoft.com/office/drawing/2014/main" xmlns="" id="{8343B3E6-17E8-A527-7ABC-12A1BEF5129C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4" y="3203"/>
              <a:ext cx="6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" name="Picture 25" descr="llama3">
              <a:extLst>
                <a:ext uri="{FF2B5EF4-FFF2-40B4-BE49-F238E27FC236}">
                  <a16:creationId xmlns:a16="http://schemas.microsoft.com/office/drawing/2014/main" xmlns="" id="{48965093-32ED-A950-C3D3-7BB739D1751B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1" y="3249"/>
              <a:ext cx="6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" name="Picture 26" descr="llama3">
              <a:extLst>
                <a:ext uri="{FF2B5EF4-FFF2-40B4-BE49-F238E27FC236}">
                  <a16:creationId xmlns:a16="http://schemas.microsoft.com/office/drawing/2014/main" xmlns="" id="{113A8D3D-B05D-86A0-6470-98A6E16C01E8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4" y="3475"/>
              <a:ext cx="6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" name="Picture 27" descr="llama3">
              <a:extLst>
                <a:ext uri="{FF2B5EF4-FFF2-40B4-BE49-F238E27FC236}">
                  <a16:creationId xmlns:a16="http://schemas.microsoft.com/office/drawing/2014/main" xmlns="" id="{F2D729B3-7BD7-EB0F-A916-B829F22EBC58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77" y="3249"/>
              <a:ext cx="6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" name="Picture 28" descr="llama3">
              <a:extLst>
                <a:ext uri="{FF2B5EF4-FFF2-40B4-BE49-F238E27FC236}">
                  <a16:creationId xmlns:a16="http://schemas.microsoft.com/office/drawing/2014/main" xmlns="" id="{7360A138-E67C-6A0B-A2AF-C52260F4B9D7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67" y="3203"/>
              <a:ext cx="6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" name="Picture 29" descr="llama3">
              <a:extLst>
                <a:ext uri="{FF2B5EF4-FFF2-40B4-BE49-F238E27FC236}">
                  <a16:creationId xmlns:a16="http://schemas.microsoft.com/office/drawing/2014/main" xmlns="" id="{0534E39B-EB6B-42BE-61F8-00C961EE02EC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03" y="3294"/>
              <a:ext cx="6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" name="Picture 30" descr="llama3">
              <a:extLst>
                <a:ext uri="{FF2B5EF4-FFF2-40B4-BE49-F238E27FC236}">
                  <a16:creationId xmlns:a16="http://schemas.microsoft.com/office/drawing/2014/main" xmlns="" id="{875AA314-7063-5747-5348-59E83F8A5A5B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29" y="3249"/>
              <a:ext cx="6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" name="Picture 31" descr="llama3">
              <a:extLst>
                <a:ext uri="{FF2B5EF4-FFF2-40B4-BE49-F238E27FC236}">
                  <a16:creationId xmlns:a16="http://schemas.microsoft.com/office/drawing/2014/main" xmlns="" id="{8F80B47F-597A-595E-01C8-74756CFB959D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75" y="3203"/>
              <a:ext cx="6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" name="Picture 32" descr="llama3">
              <a:extLst>
                <a:ext uri="{FF2B5EF4-FFF2-40B4-BE49-F238E27FC236}">
                  <a16:creationId xmlns:a16="http://schemas.microsoft.com/office/drawing/2014/main" xmlns="" id="{E8692765-EE0E-C7CC-192E-7041C2DC8E02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75" y="3294"/>
              <a:ext cx="6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5" name="Picture 33" descr="llama3">
              <a:extLst>
                <a:ext uri="{FF2B5EF4-FFF2-40B4-BE49-F238E27FC236}">
                  <a16:creationId xmlns:a16="http://schemas.microsoft.com/office/drawing/2014/main" xmlns="" id="{E5459932-327F-42D2-2DB9-264BD1825E78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13" y="3248"/>
              <a:ext cx="6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6" name="Picture 34" descr="llama3">
              <a:extLst>
                <a:ext uri="{FF2B5EF4-FFF2-40B4-BE49-F238E27FC236}">
                  <a16:creationId xmlns:a16="http://schemas.microsoft.com/office/drawing/2014/main" xmlns="" id="{4353116A-5E07-6033-21D8-5DF52BB62733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49" y="3158"/>
              <a:ext cx="6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7" name="Picture 35" descr="llama3">
              <a:extLst>
                <a:ext uri="{FF2B5EF4-FFF2-40B4-BE49-F238E27FC236}">
                  <a16:creationId xmlns:a16="http://schemas.microsoft.com/office/drawing/2014/main" xmlns="" id="{339DB893-79B0-0FC5-24F1-BE3992FE2529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03" y="3339"/>
              <a:ext cx="6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" name="Picture 36" descr="llama3">
              <a:extLst>
                <a:ext uri="{FF2B5EF4-FFF2-40B4-BE49-F238E27FC236}">
                  <a16:creationId xmlns:a16="http://schemas.microsoft.com/office/drawing/2014/main" xmlns="" id="{DF415890-AB60-CD8B-22EB-2BA44CE1CF9C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75" y="3113"/>
              <a:ext cx="6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" name="Picture 37" descr="llama3">
              <a:extLst>
                <a:ext uri="{FF2B5EF4-FFF2-40B4-BE49-F238E27FC236}">
                  <a16:creationId xmlns:a16="http://schemas.microsoft.com/office/drawing/2014/main" xmlns="" id="{3A5A4D65-5DC1-9A46-CD66-8C0083022FC0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0" y="3611"/>
              <a:ext cx="6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0" name="Picture 38" descr="llama3">
              <a:extLst>
                <a:ext uri="{FF2B5EF4-FFF2-40B4-BE49-F238E27FC236}">
                  <a16:creationId xmlns:a16="http://schemas.microsoft.com/office/drawing/2014/main" xmlns="" id="{C441D029-8C9E-6F89-218D-25A8671FA865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3" y="3793"/>
              <a:ext cx="6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" name="Picture 39" descr="llama3">
              <a:extLst>
                <a:ext uri="{FF2B5EF4-FFF2-40B4-BE49-F238E27FC236}">
                  <a16:creationId xmlns:a16="http://schemas.microsoft.com/office/drawing/2014/main" xmlns="" id="{F71D99B0-9F0D-39A5-DC01-536CBC1426AE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2795"/>
              <a:ext cx="6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" name="Picture 40" descr="llama3">
              <a:extLst>
                <a:ext uri="{FF2B5EF4-FFF2-40B4-BE49-F238E27FC236}">
                  <a16:creationId xmlns:a16="http://schemas.microsoft.com/office/drawing/2014/main" xmlns="" id="{72C78BFE-5BE6-A878-94AB-721FFEB88CA2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9" y="2886"/>
              <a:ext cx="6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3" name="Picture 41" descr="llama3">
              <a:extLst>
                <a:ext uri="{FF2B5EF4-FFF2-40B4-BE49-F238E27FC236}">
                  <a16:creationId xmlns:a16="http://schemas.microsoft.com/office/drawing/2014/main" xmlns="" id="{D4EBBE44-54EF-0E4F-A898-439A55053D05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42" y="2750"/>
              <a:ext cx="6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4" name="Picture 42" descr="llama3">
              <a:extLst>
                <a:ext uri="{FF2B5EF4-FFF2-40B4-BE49-F238E27FC236}">
                  <a16:creationId xmlns:a16="http://schemas.microsoft.com/office/drawing/2014/main" xmlns="" id="{F4C74174-A864-68C8-79F8-025AFF6E2665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7" y="2205"/>
              <a:ext cx="6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5" name="Picture 43" descr="llama3">
              <a:extLst>
                <a:ext uri="{FF2B5EF4-FFF2-40B4-BE49-F238E27FC236}">
                  <a16:creationId xmlns:a16="http://schemas.microsoft.com/office/drawing/2014/main" xmlns="" id="{C4F57EE5-3377-3B81-D1FA-6B21224E7D8A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30" y="2115"/>
              <a:ext cx="6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" name="Picture 44" descr="llama3">
              <a:extLst>
                <a:ext uri="{FF2B5EF4-FFF2-40B4-BE49-F238E27FC236}">
                  <a16:creationId xmlns:a16="http://schemas.microsoft.com/office/drawing/2014/main" xmlns="" id="{FC535C72-2751-C5E1-1D78-A75ECAE04E73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41" y="2432"/>
              <a:ext cx="6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7" name="Picture 45" descr="llama3">
              <a:extLst>
                <a:ext uri="{FF2B5EF4-FFF2-40B4-BE49-F238E27FC236}">
                  <a16:creationId xmlns:a16="http://schemas.microsoft.com/office/drawing/2014/main" xmlns="" id="{CF4EE66E-505A-080B-3AF7-DC7ED2380C64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42" y="2069"/>
              <a:ext cx="6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8" name="Picture 46" descr="llama3">
              <a:extLst>
                <a:ext uri="{FF2B5EF4-FFF2-40B4-BE49-F238E27FC236}">
                  <a16:creationId xmlns:a16="http://schemas.microsoft.com/office/drawing/2014/main" xmlns="" id="{A86A8ACC-CB3B-972B-8987-AB2FB0846EDC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51" y="2160"/>
              <a:ext cx="62" cy="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9" name="Picture 47" descr="llama3">
              <a:extLst>
                <a:ext uri="{FF2B5EF4-FFF2-40B4-BE49-F238E27FC236}">
                  <a16:creationId xmlns:a16="http://schemas.microsoft.com/office/drawing/2014/main" xmlns="" id="{CC098CE5-ECB4-73E4-35A4-5AEA076CB06B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249686">
              <a:off x="4377" y="3158"/>
              <a:ext cx="123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0" name="AutoShape 4">
            <a:extLst>
              <a:ext uri="{FF2B5EF4-FFF2-40B4-BE49-F238E27FC236}">
                <a16:creationId xmlns:a16="http://schemas.microsoft.com/office/drawing/2014/main" xmlns="" id="{FE720A43-8578-6B7D-66D3-103009619B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24008" y="1345563"/>
            <a:ext cx="996950" cy="914400"/>
          </a:xfrm>
          <a:prstGeom prst="downArrow">
            <a:avLst>
              <a:gd name="adj1" fmla="val 50000"/>
              <a:gd name="adj2" fmla="val 47222"/>
            </a:avLst>
          </a:prstGeom>
          <a:solidFill>
            <a:srgbClr val="E73B2B"/>
          </a:solidFill>
          <a:ln>
            <a:solidFill>
              <a:srgbClr val="E73B2B"/>
            </a:solidFill>
          </a:ln>
        </p:spPr>
        <p:txBody>
          <a:bodyPr wrap="none" anchor="ctr"/>
          <a:lstStyle>
            <a:lvl1pPr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ca-ES" altLang="es-ES" dirty="0">
              <a:solidFill>
                <a:srgbClr val="E5502D"/>
              </a:solidFill>
              <a:latin typeface="Calibri" panose="020F0502020204030204" pitchFamily="34" charset="0"/>
            </a:endParaRPr>
          </a:p>
        </p:txBody>
      </p:sp>
      <p:sp>
        <p:nvSpPr>
          <p:cNvPr id="61" name="Text Box 5">
            <a:extLst>
              <a:ext uri="{FF2B5EF4-FFF2-40B4-BE49-F238E27FC236}">
                <a16:creationId xmlns:a16="http://schemas.microsoft.com/office/drawing/2014/main" xmlns="" id="{861B35D1-501E-75B0-888B-6007BB8093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50931" y="2301223"/>
            <a:ext cx="29718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" altLang="es-ES" sz="2800" b="1" dirty="0">
                <a:solidFill>
                  <a:schemeClr val="tx1"/>
                </a:solidFill>
                <a:latin typeface="Calibri" panose="020F0502020204030204" pitchFamily="34" charset="0"/>
              </a:rPr>
              <a:t>PREVENCIÓN</a:t>
            </a:r>
            <a:r>
              <a:rPr lang="es-ES_tradnl" altLang="es-ES" sz="2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s-ES" altLang="es-ES" sz="2800" b="1" dirty="0">
                <a:solidFill>
                  <a:schemeClr val="tx1"/>
                </a:solidFill>
                <a:latin typeface="Calibri" panose="020F0502020204030204" pitchFamily="34" charset="0"/>
              </a:rPr>
              <a:t>ACTIVA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4434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xmlns="" id="{90C6472C-9AA5-4F61-A56E-6AC2B7A2F86B}"/>
              </a:ext>
            </a:extLst>
          </p:cNvPr>
          <p:cNvSpPr txBox="1">
            <a:spLocks/>
          </p:cNvSpPr>
          <p:nvPr/>
        </p:nvSpPr>
        <p:spPr>
          <a:xfrm>
            <a:off x="559156" y="1374988"/>
            <a:ext cx="10448063" cy="55033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60000"/>
              </a:spcBef>
              <a:buNone/>
            </a:pPr>
            <a:endParaRPr lang="es-ES" sz="2200" dirty="0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xmlns="" id="{6ACC01C5-8DE3-CB42-AFC2-E2C04C6EC66C}"/>
              </a:ext>
            </a:extLst>
          </p:cNvPr>
          <p:cNvSpPr/>
          <p:nvPr/>
        </p:nvSpPr>
        <p:spPr>
          <a:xfrm>
            <a:off x="0" y="6317673"/>
            <a:ext cx="12192000" cy="5403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pic>
        <p:nvPicPr>
          <p:cNvPr id="7" name="Picture 8">
            <a:extLst>
              <a:ext uri="{FF2B5EF4-FFF2-40B4-BE49-F238E27FC236}">
                <a16:creationId xmlns:a16="http://schemas.microsoft.com/office/drawing/2014/main" xmlns="" id="{068EB583-7033-EA4A-83C7-241C3A861F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913" y="6470715"/>
            <a:ext cx="710486" cy="253744"/>
          </a:xfrm>
          <a:prstGeom prst="rect">
            <a:avLst/>
          </a:prstGeom>
        </p:spPr>
      </p:pic>
      <p:sp>
        <p:nvSpPr>
          <p:cNvPr id="9" name="TextBox 10">
            <a:extLst>
              <a:ext uri="{FF2B5EF4-FFF2-40B4-BE49-F238E27FC236}">
                <a16:creationId xmlns:a16="http://schemas.microsoft.com/office/drawing/2014/main" xmlns="" id="{06EC17FB-B892-A14F-A15B-4A0FAF8F7467}"/>
              </a:ext>
            </a:extLst>
          </p:cNvPr>
          <p:cNvSpPr txBox="1"/>
          <p:nvPr/>
        </p:nvSpPr>
        <p:spPr>
          <a:xfrm>
            <a:off x="902524" y="6428310"/>
            <a:ext cx="28835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600">
                <a:solidFill>
                  <a:schemeClr val="accent1"/>
                </a:solidFill>
                <a:latin typeface="Sinkin Sans 300 Light" pitchFamily="2" charset="77"/>
              </a:rPr>
              <a:t>#</a:t>
            </a:r>
            <a:r>
              <a:rPr lang="ca-ES" sz="1200">
                <a:solidFill>
                  <a:schemeClr val="accent1"/>
                </a:solidFill>
                <a:latin typeface="Sinkin Sans 300 Light" pitchFamily="2" charset="77"/>
              </a:rPr>
              <a:t>SalutLaboral</a:t>
            </a:r>
          </a:p>
        </p:txBody>
      </p:sp>
      <p:sp>
        <p:nvSpPr>
          <p:cNvPr id="12" name="Rounded Rectangle 6">
            <a:extLst>
              <a:ext uri="{FF2B5EF4-FFF2-40B4-BE49-F238E27FC236}">
                <a16:creationId xmlns:a16="http://schemas.microsoft.com/office/drawing/2014/main" xmlns="" id="{6258230D-3AC4-EA48-BA9F-35A43832DEDC}"/>
              </a:ext>
            </a:extLst>
          </p:cNvPr>
          <p:cNvSpPr/>
          <p:nvPr/>
        </p:nvSpPr>
        <p:spPr>
          <a:xfrm>
            <a:off x="-651983" y="401936"/>
            <a:ext cx="4761951" cy="66460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8" name="Rounded Rectangle 12">
            <a:extLst>
              <a:ext uri="{FF2B5EF4-FFF2-40B4-BE49-F238E27FC236}">
                <a16:creationId xmlns:a16="http://schemas.microsoft.com/office/drawing/2014/main" xmlns="" id="{806CFCA7-FFDE-1245-A5E5-FC324052B836}"/>
              </a:ext>
            </a:extLst>
          </p:cNvPr>
          <p:cNvSpPr/>
          <p:nvPr/>
        </p:nvSpPr>
        <p:spPr>
          <a:xfrm>
            <a:off x="4580251" y="406290"/>
            <a:ext cx="8104203" cy="66936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sz="2800" dirty="0">
              <a:solidFill>
                <a:schemeClr val="bg1"/>
              </a:solidFill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4580251" y="472627"/>
            <a:ext cx="6843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solidFill>
                  <a:schemeClr val="bg1"/>
                </a:solidFill>
                <a:latin typeface="Sinkin Sans 600 SemiBold" pitchFamily="50" charset="0"/>
              </a:rPr>
              <a:t>La ley de PRL y algunas definiciones</a:t>
            </a:r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xmlns="" id="{6550FEBE-7A9D-7642-BAC1-645E7BE680AE}"/>
              </a:ext>
            </a:extLst>
          </p:cNvPr>
          <p:cNvSpPr txBox="1"/>
          <p:nvPr/>
        </p:nvSpPr>
        <p:spPr>
          <a:xfrm>
            <a:off x="79815" y="429214"/>
            <a:ext cx="39129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200" b="1" dirty="0">
                <a:solidFill>
                  <a:schemeClr val="bg1"/>
                </a:solidFill>
                <a:latin typeface="Sinkin Sans 600 SemiBold" pitchFamily="2" charset="77"/>
              </a:rPr>
              <a:t>DÓNDE ESTAMOS</a:t>
            </a:r>
          </a:p>
        </p:txBody>
      </p:sp>
      <p:grpSp>
        <p:nvGrpSpPr>
          <p:cNvPr id="2" name="Grupo 2">
            <a:extLst>
              <a:ext uri="{FF2B5EF4-FFF2-40B4-BE49-F238E27FC236}">
                <a16:creationId xmlns:a16="http://schemas.microsoft.com/office/drawing/2014/main" xmlns="" id="{09196A9B-2166-6EA2-7BFF-DFFC37D47298}"/>
              </a:ext>
            </a:extLst>
          </p:cNvPr>
          <p:cNvGrpSpPr/>
          <p:nvPr/>
        </p:nvGrpSpPr>
        <p:grpSpPr>
          <a:xfrm>
            <a:off x="137644" y="3732937"/>
            <a:ext cx="3774759" cy="2109037"/>
            <a:chOff x="1214769" y="2372050"/>
            <a:chExt cx="3428950" cy="2110013"/>
          </a:xfrm>
        </p:grpSpPr>
        <p:sp>
          <p:nvSpPr>
            <p:cNvPr id="3" name="Rectángulo redondeado 19">
              <a:extLst>
                <a:ext uri="{FF2B5EF4-FFF2-40B4-BE49-F238E27FC236}">
                  <a16:creationId xmlns:a16="http://schemas.microsoft.com/office/drawing/2014/main" xmlns="" id="{446C9185-3A42-4656-4411-61E035CECBC5}"/>
                </a:ext>
              </a:extLst>
            </p:cNvPr>
            <p:cNvSpPr/>
            <p:nvPr/>
          </p:nvSpPr>
          <p:spPr>
            <a:xfrm>
              <a:off x="1214769" y="2385693"/>
              <a:ext cx="3428950" cy="2096370"/>
            </a:xfrm>
            <a:prstGeom prst="roundRect">
              <a:avLst>
                <a:gd name="adj" fmla="val 8669"/>
              </a:avLst>
            </a:prstGeom>
            <a:solidFill>
              <a:schemeClr val="accent6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" name="CuadroTexto 15">
              <a:extLst>
                <a:ext uri="{FF2B5EF4-FFF2-40B4-BE49-F238E27FC236}">
                  <a16:creationId xmlns:a16="http://schemas.microsoft.com/office/drawing/2014/main" xmlns="" id="{372D0D26-5C25-BA63-8CA0-E1206197EA75}"/>
                </a:ext>
              </a:extLst>
            </p:cNvPr>
            <p:cNvSpPr txBox="1"/>
            <p:nvPr/>
          </p:nvSpPr>
          <p:spPr>
            <a:xfrm>
              <a:off x="1328190" y="2372050"/>
              <a:ext cx="3303261" cy="17859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ES" sz="2200" b="1" dirty="0">
                  <a:solidFill>
                    <a:srgbClr val="009870"/>
                  </a:solidFill>
                </a:rPr>
                <a:t>ACCIDENTE LABORAL</a:t>
              </a:r>
            </a:p>
            <a:p>
              <a:r>
                <a:rPr lang="es-ES" sz="2200" dirty="0"/>
                <a:t>daño o lesión que la persona sufre por consecuencia del trabajo. La pérdida de salud es instantánea</a:t>
              </a:r>
              <a:endParaRPr lang="ca-ES" sz="2200" b="1" dirty="0">
                <a:solidFill>
                  <a:srgbClr val="E73B2B"/>
                </a:solidFill>
              </a:endParaRPr>
            </a:p>
          </p:txBody>
        </p:sp>
      </p:grpSp>
      <p:grpSp>
        <p:nvGrpSpPr>
          <p:cNvPr id="5" name="Grupo 1">
            <a:extLst>
              <a:ext uri="{FF2B5EF4-FFF2-40B4-BE49-F238E27FC236}">
                <a16:creationId xmlns:a16="http://schemas.microsoft.com/office/drawing/2014/main" xmlns="" id="{F25865C3-A670-B57F-5492-9416FA8A0A33}"/>
              </a:ext>
            </a:extLst>
          </p:cNvPr>
          <p:cNvGrpSpPr/>
          <p:nvPr/>
        </p:nvGrpSpPr>
        <p:grpSpPr>
          <a:xfrm>
            <a:off x="4153648" y="3104942"/>
            <a:ext cx="3884703" cy="2886035"/>
            <a:chOff x="6784496" y="2395403"/>
            <a:chExt cx="3884703" cy="2363447"/>
          </a:xfrm>
        </p:grpSpPr>
        <p:sp>
          <p:nvSpPr>
            <p:cNvPr id="10" name="Rectángulo redondeado 20">
              <a:extLst>
                <a:ext uri="{FF2B5EF4-FFF2-40B4-BE49-F238E27FC236}">
                  <a16:creationId xmlns:a16="http://schemas.microsoft.com/office/drawing/2014/main" xmlns="" id="{E43B04EA-2218-1DB1-1B5E-638E1BEBDEA2}"/>
                </a:ext>
              </a:extLst>
            </p:cNvPr>
            <p:cNvSpPr/>
            <p:nvPr/>
          </p:nvSpPr>
          <p:spPr>
            <a:xfrm>
              <a:off x="6784496" y="2395403"/>
              <a:ext cx="3883069" cy="2286357"/>
            </a:xfrm>
            <a:prstGeom prst="roundRect">
              <a:avLst>
                <a:gd name="adj" fmla="val 8669"/>
              </a:avLst>
            </a:prstGeom>
            <a:solidFill>
              <a:schemeClr val="accent6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1" name="CuadroTexto 14">
              <a:extLst>
                <a:ext uri="{FF2B5EF4-FFF2-40B4-BE49-F238E27FC236}">
                  <a16:creationId xmlns:a16="http://schemas.microsoft.com/office/drawing/2014/main" xmlns="" id="{B07E297C-870A-7CD2-78BB-7967D0C5870B}"/>
                </a:ext>
              </a:extLst>
            </p:cNvPr>
            <p:cNvSpPr txBox="1"/>
            <p:nvPr/>
          </p:nvSpPr>
          <p:spPr>
            <a:xfrm>
              <a:off x="6900871" y="2440368"/>
              <a:ext cx="3768328" cy="23184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ES" sz="2200" b="1" dirty="0">
                  <a:solidFill>
                    <a:srgbClr val="009870"/>
                  </a:solidFill>
                </a:rPr>
                <a:t>ENFERMEDAD PROFESIONAL </a:t>
              </a:r>
            </a:p>
            <a:p>
              <a:r>
                <a:rPr lang="es-ES" sz="2200" dirty="0"/>
                <a:t>aquella enfermedad contraída por una persona como consecuencia de su trabajo.</a:t>
              </a:r>
            </a:p>
            <a:p>
              <a:r>
                <a:rPr lang="es-ES" sz="2200" dirty="0"/>
                <a:t>En este caso, la pérdida de salud suele ser paulatina, hasta que aparecen los síntomas de la enfermedad</a:t>
              </a:r>
              <a:endParaRPr lang="ca-ES" sz="2200" b="1" dirty="0">
                <a:solidFill>
                  <a:srgbClr val="E73B2B"/>
                </a:solidFill>
              </a:endParaRPr>
            </a:p>
          </p:txBody>
        </p:sp>
      </p:grpSp>
      <p:grpSp>
        <p:nvGrpSpPr>
          <p:cNvPr id="13" name="Grupo 30">
            <a:extLst>
              <a:ext uri="{FF2B5EF4-FFF2-40B4-BE49-F238E27FC236}">
                <a16:creationId xmlns:a16="http://schemas.microsoft.com/office/drawing/2014/main" xmlns="" id="{1CFEE3AA-49AE-F46B-2BD6-2CB41C0D87C8}"/>
              </a:ext>
            </a:extLst>
          </p:cNvPr>
          <p:cNvGrpSpPr/>
          <p:nvPr/>
        </p:nvGrpSpPr>
        <p:grpSpPr>
          <a:xfrm>
            <a:off x="8154738" y="3115364"/>
            <a:ext cx="3774759" cy="3015589"/>
            <a:chOff x="1214769" y="2385693"/>
            <a:chExt cx="3428950" cy="2096370"/>
          </a:xfrm>
        </p:grpSpPr>
        <p:sp>
          <p:nvSpPr>
            <p:cNvPr id="17" name="Rectángulo redondeado 31">
              <a:extLst>
                <a:ext uri="{FF2B5EF4-FFF2-40B4-BE49-F238E27FC236}">
                  <a16:creationId xmlns:a16="http://schemas.microsoft.com/office/drawing/2014/main" xmlns="" id="{4C855E5C-8A83-2394-9F72-48680DA1C748}"/>
                </a:ext>
              </a:extLst>
            </p:cNvPr>
            <p:cNvSpPr/>
            <p:nvPr/>
          </p:nvSpPr>
          <p:spPr>
            <a:xfrm>
              <a:off x="1214769" y="2385693"/>
              <a:ext cx="3428950" cy="2096370"/>
            </a:xfrm>
            <a:prstGeom prst="roundRect">
              <a:avLst>
                <a:gd name="adj" fmla="val 8669"/>
              </a:avLst>
            </a:prstGeom>
            <a:solidFill>
              <a:schemeClr val="accent6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2" name="CuadroTexto 32">
              <a:extLst>
                <a:ext uri="{FF2B5EF4-FFF2-40B4-BE49-F238E27FC236}">
                  <a16:creationId xmlns:a16="http://schemas.microsoft.com/office/drawing/2014/main" xmlns="" id="{54F14184-EF28-FC72-1C9D-709B96E54B6E}"/>
                </a:ext>
              </a:extLst>
            </p:cNvPr>
            <p:cNvSpPr txBox="1"/>
            <p:nvPr/>
          </p:nvSpPr>
          <p:spPr>
            <a:xfrm>
              <a:off x="1337491" y="2412520"/>
              <a:ext cx="3303261" cy="19470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ES" sz="2200" b="1" dirty="0">
                  <a:solidFill>
                    <a:srgbClr val="009870"/>
                  </a:solidFill>
                </a:rPr>
                <a:t>OTRAS ENFERMEDADES DERIVADAS DEL TRABAJO</a:t>
              </a:r>
            </a:p>
            <a:p>
              <a:r>
                <a:rPr lang="es-ES" sz="2200" dirty="0"/>
                <a:t>enfermedades profesionales no incluidas en el Real Decreto 1299/2006, de 10 de noviembre, y que suelen tener un origen multicausal laboral y extralaboral.</a:t>
              </a:r>
              <a:endParaRPr lang="ca-ES" sz="2200" dirty="0"/>
            </a:p>
          </p:txBody>
        </p:sp>
      </p:grpSp>
      <p:pic>
        <p:nvPicPr>
          <p:cNvPr id="23" name="Imagen 35">
            <a:extLst>
              <a:ext uri="{FF2B5EF4-FFF2-40B4-BE49-F238E27FC236}">
                <a16:creationId xmlns:a16="http://schemas.microsoft.com/office/drawing/2014/main" xmlns="" id="{C4D4DEB0-1106-2106-34AE-8ED23848C3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saturation sat="20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4738" y="1214802"/>
            <a:ext cx="3609942" cy="1800000"/>
          </a:xfrm>
          <a:prstGeom prst="rect">
            <a:avLst/>
          </a:prstGeom>
        </p:spPr>
      </p:pic>
      <p:pic>
        <p:nvPicPr>
          <p:cNvPr id="25" name="Picture 6" descr="HH01631_">
            <a:extLst>
              <a:ext uri="{FF2B5EF4-FFF2-40B4-BE49-F238E27FC236}">
                <a16:creationId xmlns:a16="http://schemas.microsoft.com/office/drawing/2014/main" xmlns="" id="{0621DD5F-DE31-A242-42C0-1DB8F17CBA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906" y="1895938"/>
            <a:ext cx="1374813" cy="147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7" descr="BD05198_">
            <a:extLst>
              <a:ext uri="{FF2B5EF4-FFF2-40B4-BE49-F238E27FC236}">
                <a16:creationId xmlns:a16="http://schemas.microsoft.com/office/drawing/2014/main" xmlns="" id="{C8E6A1C6-1EDB-D236-DBE6-9027E44E53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9157" y="1439372"/>
            <a:ext cx="913436" cy="147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2926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9">
            <a:extLst>
              <a:ext uri="{FF2B5EF4-FFF2-40B4-BE49-F238E27FC236}">
                <a16:creationId xmlns:a16="http://schemas.microsoft.com/office/drawing/2014/main" xmlns="" id="{6ACC01C5-8DE3-CB42-AFC2-E2C04C6EC66C}"/>
              </a:ext>
            </a:extLst>
          </p:cNvPr>
          <p:cNvSpPr/>
          <p:nvPr/>
        </p:nvSpPr>
        <p:spPr>
          <a:xfrm>
            <a:off x="0" y="6317673"/>
            <a:ext cx="12192000" cy="5403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pic>
        <p:nvPicPr>
          <p:cNvPr id="30" name="Picture 8">
            <a:extLst>
              <a:ext uri="{FF2B5EF4-FFF2-40B4-BE49-F238E27FC236}">
                <a16:creationId xmlns:a16="http://schemas.microsoft.com/office/drawing/2014/main" xmlns="" id="{068EB583-7033-EA4A-83C7-241C3A861F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913" y="6470715"/>
            <a:ext cx="710486" cy="253744"/>
          </a:xfrm>
          <a:prstGeom prst="rect">
            <a:avLst/>
          </a:prstGeom>
        </p:spPr>
      </p:pic>
      <p:sp>
        <p:nvSpPr>
          <p:cNvPr id="31" name="TextBox 10">
            <a:extLst>
              <a:ext uri="{FF2B5EF4-FFF2-40B4-BE49-F238E27FC236}">
                <a16:creationId xmlns:a16="http://schemas.microsoft.com/office/drawing/2014/main" xmlns="" id="{06EC17FB-B892-A14F-A15B-4A0FAF8F7467}"/>
              </a:ext>
            </a:extLst>
          </p:cNvPr>
          <p:cNvSpPr txBox="1"/>
          <p:nvPr/>
        </p:nvSpPr>
        <p:spPr>
          <a:xfrm>
            <a:off x="902524" y="6428310"/>
            <a:ext cx="28835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600" dirty="0">
                <a:solidFill>
                  <a:schemeClr val="accent1"/>
                </a:solidFill>
                <a:latin typeface="Sinkin Sans 300 Light" pitchFamily="2" charset="77"/>
              </a:rPr>
              <a:t>#</a:t>
            </a:r>
            <a:r>
              <a:rPr lang="ca-ES" sz="1200" dirty="0">
                <a:solidFill>
                  <a:schemeClr val="accent1"/>
                </a:solidFill>
                <a:latin typeface="Sinkin Sans 300 Light" pitchFamily="2" charset="77"/>
              </a:rPr>
              <a:t>SaludLaboral</a:t>
            </a:r>
            <a:endParaRPr lang="ca-ES" sz="1600" dirty="0">
              <a:solidFill>
                <a:schemeClr val="accent1"/>
              </a:solidFill>
              <a:latin typeface="Sinkin Sans 300 Light" pitchFamily="2" charset="77"/>
            </a:endParaRPr>
          </a:p>
        </p:txBody>
      </p:sp>
      <p:sp>
        <p:nvSpPr>
          <p:cNvPr id="15" name="Rounded Rectangle 11">
            <a:extLst>
              <a:ext uri="{FF2B5EF4-FFF2-40B4-BE49-F238E27FC236}">
                <a16:creationId xmlns:a16="http://schemas.microsoft.com/office/drawing/2014/main" xmlns="" id="{03DD7FCA-E303-46BE-AD53-E6661F80D557}"/>
              </a:ext>
            </a:extLst>
          </p:cNvPr>
          <p:cNvSpPr/>
          <p:nvPr/>
        </p:nvSpPr>
        <p:spPr>
          <a:xfrm>
            <a:off x="646240" y="1647468"/>
            <a:ext cx="2309091" cy="1074080"/>
          </a:xfrm>
          <a:prstGeom prst="roundRect">
            <a:avLst/>
          </a:prstGeom>
          <a:solidFill>
            <a:srgbClr val="0058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200" b="1" dirty="0">
                <a:solidFill>
                  <a:schemeClr val="lt1"/>
                </a:solidFill>
              </a:rPr>
              <a:t>SEGURIDAD EN EL TRABAJO</a:t>
            </a:r>
          </a:p>
        </p:txBody>
      </p:sp>
      <p:sp>
        <p:nvSpPr>
          <p:cNvPr id="16" name="Rounded Rectangle 11">
            <a:extLst>
              <a:ext uri="{FF2B5EF4-FFF2-40B4-BE49-F238E27FC236}">
                <a16:creationId xmlns:a16="http://schemas.microsoft.com/office/drawing/2014/main" xmlns="" id="{071777DF-6334-4241-8AC2-A8F61221AB1A}"/>
              </a:ext>
            </a:extLst>
          </p:cNvPr>
          <p:cNvSpPr/>
          <p:nvPr/>
        </p:nvSpPr>
        <p:spPr>
          <a:xfrm>
            <a:off x="3518306" y="1647468"/>
            <a:ext cx="2309091" cy="1074080"/>
          </a:xfrm>
          <a:prstGeom prst="roundRect">
            <a:avLst/>
          </a:prstGeom>
          <a:solidFill>
            <a:srgbClr val="0058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200" b="1" dirty="0">
                <a:solidFill>
                  <a:schemeClr val="lt1"/>
                </a:solidFill>
              </a:rPr>
              <a:t>HIGIENE INDUSTRIAL</a:t>
            </a:r>
          </a:p>
        </p:txBody>
      </p:sp>
      <p:sp>
        <p:nvSpPr>
          <p:cNvPr id="17" name="Rounded Rectangle 11">
            <a:extLst>
              <a:ext uri="{FF2B5EF4-FFF2-40B4-BE49-F238E27FC236}">
                <a16:creationId xmlns:a16="http://schemas.microsoft.com/office/drawing/2014/main" xmlns="" id="{D64891D5-E8B6-4AA4-8D27-9E4E9D6AAB2A}"/>
              </a:ext>
            </a:extLst>
          </p:cNvPr>
          <p:cNvSpPr/>
          <p:nvPr/>
        </p:nvSpPr>
        <p:spPr>
          <a:xfrm>
            <a:off x="6327424" y="1647468"/>
            <a:ext cx="2435576" cy="1074080"/>
          </a:xfrm>
          <a:prstGeom prst="roundRect">
            <a:avLst/>
          </a:prstGeom>
          <a:solidFill>
            <a:srgbClr val="0058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200" b="1" dirty="0">
                <a:solidFill>
                  <a:schemeClr val="lt1"/>
                </a:solidFill>
              </a:rPr>
              <a:t>ERGONOMÍA Y PSICOSOCIOLOGÍA</a:t>
            </a:r>
          </a:p>
        </p:txBody>
      </p:sp>
      <p:sp>
        <p:nvSpPr>
          <p:cNvPr id="18" name="Rounded Rectangle 11">
            <a:extLst>
              <a:ext uri="{FF2B5EF4-FFF2-40B4-BE49-F238E27FC236}">
                <a16:creationId xmlns:a16="http://schemas.microsoft.com/office/drawing/2014/main" xmlns="" id="{CBE622EE-6416-4256-BCEB-656AA6AC9091}"/>
              </a:ext>
            </a:extLst>
          </p:cNvPr>
          <p:cNvSpPr/>
          <p:nvPr/>
        </p:nvSpPr>
        <p:spPr>
          <a:xfrm>
            <a:off x="9262438" y="1647468"/>
            <a:ext cx="2309091" cy="1074080"/>
          </a:xfrm>
          <a:prstGeom prst="roundRect">
            <a:avLst/>
          </a:prstGeom>
          <a:solidFill>
            <a:srgbClr val="0058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200" b="1" dirty="0">
                <a:solidFill>
                  <a:schemeClr val="lt1"/>
                </a:solidFill>
              </a:rPr>
              <a:t>VIGILANCIA DE LA SALUD</a:t>
            </a:r>
          </a:p>
        </p:txBody>
      </p:sp>
      <p:sp>
        <p:nvSpPr>
          <p:cNvPr id="19" name="TextBox 6">
            <a:extLst>
              <a:ext uri="{FF2B5EF4-FFF2-40B4-BE49-F238E27FC236}">
                <a16:creationId xmlns:a16="http://schemas.microsoft.com/office/drawing/2014/main" xmlns="" id="{E1DB6C9B-B036-4E6C-A3A5-250877064809}"/>
              </a:ext>
            </a:extLst>
          </p:cNvPr>
          <p:cNvSpPr txBox="1"/>
          <p:nvPr/>
        </p:nvSpPr>
        <p:spPr>
          <a:xfrm>
            <a:off x="436155" y="3014305"/>
            <a:ext cx="272926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Clr>
                <a:srgbClr val="DD4539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s-ES" sz="2200" kern="0" dirty="0">
                <a:solidFill>
                  <a:srgbClr val="000000"/>
                </a:solidFill>
              </a:rPr>
              <a:t>Puestos de trabajo</a:t>
            </a:r>
          </a:p>
          <a:p>
            <a:pPr marL="285750" lvl="0" indent="-285750">
              <a:buClr>
                <a:srgbClr val="DD4539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s-ES" sz="2200" kern="0" dirty="0">
                <a:solidFill>
                  <a:srgbClr val="000000"/>
                </a:solidFill>
              </a:rPr>
              <a:t>Equipos de trabajo</a:t>
            </a:r>
          </a:p>
          <a:p>
            <a:pPr marL="285750" lvl="0" indent="-285750">
              <a:buClr>
                <a:srgbClr val="DD4539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s-ES" sz="2200" kern="0" dirty="0">
                <a:solidFill>
                  <a:srgbClr val="000000"/>
                </a:solidFill>
              </a:rPr>
              <a:t>Señalización</a:t>
            </a:r>
          </a:p>
          <a:p>
            <a:pPr marL="285750" lvl="0" indent="-285750">
              <a:buClr>
                <a:srgbClr val="DD4539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s-ES" sz="2200" kern="0" dirty="0">
                <a:solidFill>
                  <a:srgbClr val="000000"/>
                </a:solidFill>
              </a:rPr>
              <a:t>Actuación en caso </a:t>
            </a:r>
            <a:r>
              <a:rPr lang="es-ES" sz="2200" b="1" dirty="0">
                <a:solidFill>
                  <a:srgbClr val="009870"/>
                </a:solidFill>
              </a:rPr>
              <a:t>de emergencia</a:t>
            </a:r>
          </a:p>
          <a:p>
            <a:pPr marL="285750" lvl="0" indent="-285750">
              <a:buClr>
                <a:srgbClr val="DD4539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s-ES" sz="2200" kern="0" dirty="0">
                <a:solidFill>
                  <a:srgbClr val="000000"/>
                </a:solidFill>
              </a:rPr>
              <a:t>Almacenamiento de productos químicos</a:t>
            </a:r>
          </a:p>
          <a:p>
            <a:pPr marL="285750" indent="-285750">
              <a:buClr>
                <a:srgbClr val="DD4539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s-ES" sz="2200" b="1" dirty="0">
                <a:solidFill>
                  <a:srgbClr val="009870"/>
                </a:solidFill>
              </a:rPr>
              <a:t>Instalaciones</a:t>
            </a:r>
            <a:endParaRPr lang="ca-ES" sz="2200" b="1" dirty="0">
              <a:solidFill>
                <a:srgbClr val="009870"/>
              </a:solidFill>
            </a:endParaRPr>
          </a:p>
        </p:txBody>
      </p:sp>
      <p:sp>
        <p:nvSpPr>
          <p:cNvPr id="20" name="TextBox 6">
            <a:extLst>
              <a:ext uri="{FF2B5EF4-FFF2-40B4-BE49-F238E27FC236}">
                <a16:creationId xmlns:a16="http://schemas.microsoft.com/office/drawing/2014/main" xmlns="" id="{059A2CC5-5CF7-4A34-BC4C-1E94F1A89DDF}"/>
              </a:ext>
            </a:extLst>
          </p:cNvPr>
          <p:cNvSpPr txBox="1"/>
          <p:nvPr/>
        </p:nvSpPr>
        <p:spPr>
          <a:xfrm>
            <a:off x="3509398" y="3014305"/>
            <a:ext cx="230909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4539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s-ES" sz="2200" kern="0" dirty="0">
                <a:solidFill>
                  <a:srgbClr val="000000"/>
                </a:solidFill>
              </a:rPr>
              <a:t> Contaminantes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4539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endParaRPr lang="es-ES" sz="2200" kern="0" dirty="0">
              <a:solidFill>
                <a:srgbClr val="000000"/>
              </a:solidFill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4539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endParaRPr lang="es-ES" sz="2200" kern="0" dirty="0">
              <a:solidFill>
                <a:srgbClr val="000000"/>
              </a:solidFill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4539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endParaRPr lang="es-ES" sz="2200" kern="0" dirty="0">
              <a:solidFill>
                <a:srgbClr val="000000"/>
              </a:solidFill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4539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endParaRPr lang="es-ES" sz="2200" kern="0" dirty="0">
              <a:solidFill>
                <a:srgbClr val="000000"/>
              </a:solidFill>
            </a:endParaRPr>
          </a:p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4539"/>
              </a:buClr>
              <a:buSzPct val="200000"/>
              <a:tabLst/>
              <a:defRPr/>
            </a:pPr>
            <a:r>
              <a:rPr lang="es-ES" sz="2200" kern="0" dirty="0">
                <a:solidFill>
                  <a:srgbClr val="000000"/>
                </a:solidFill>
              </a:rPr>
              <a:t>FÍSICOS </a:t>
            </a:r>
          </a:p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4539"/>
              </a:buClr>
              <a:buSzPct val="200000"/>
              <a:tabLst/>
              <a:defRPr/>
            </a:pPr>
            <a:r>
              <a:rPr lang="es-ES" sz="2200" kern="0" dirty="0">
                <a:solidFill>
                  <a:srgbClr val="000000"/>
                </a:solidFill>
              </a:rPr>
              <a:t>QUÍMICOS</a:t>
            </a:r>
          </a:p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4539"/>
              </a:buClr>
              <a:buSzPct val="200000"/>
              <a:tabLst/>
              <a:defRPr/>
            </a:pPr>
            <a:r>
              <a:rPr lang="es-ES" sz="2200" kern="0" dirty="0">
                <a:solidFill>
                  <a:srgbClr val="000000"/>
                </a:solidFill>
              </a:rPr>
              <a:t>BIOLÓGICOS</a:t>
            </a:r>
            <a:endParaRPr kumimoji="0" lang="es-ES" sz="2200" b="0" i="0" u="none" strike="noStrike" kern="0" cap="none" spc="0" normalizeH="0" baseline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21" name="TextBox 6">
            <a:extLst>
              <a:ext uri="{FF2B5EF4-FFF2-40B4-BE49-F238E27FC236}">
                <a16:creationId xmlns:a16="http://schemas.microsoft.com/office/drawing/2014/main" xmlns="" id="{37975724-9A36-4B3B-BEA2-B80BEBE353D0}"/>
              </a:ext>
            </a:extLst>
          </p:cNvPr>
          <p:cNvSpPr txBox="1"/>
          <p:nvPr/>
        </p:nvSpPr>
        <p:spPr>
          <a:xfrm>
            <a:off x="9515413" y="3009640"/>
            <a:ext cx="180313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4539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s-ES" sz="2200" kern="0" dirty="0">
                <a:solidFill>
                  <a:srgbClr val="000000"/>
                </a:solidFill>
              </a:rPr>
              <a:t>Revisiones especificas 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4539"/>
              </a:buClr>
              <a:buSzPct val="200000"/>
              <a:buFont typeface="Arial" panose="020B0604020202020204" pitchFamily="34" charset="0"/>
              <a:buChar char="•"/>
              <a:tabLst/>
              <a:defRPr/>
            </a:pPr>
            <a:endParaRPr kumimoji="0" lang="es-ES" sz="2200" b="0" i="0" u="none" strike="noStrike" kern="0" cap="none" spc="0" normalizeH="0" baseline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22" name="TextBox 6">
            <a:extLst>
              <a:ext uri="{FF2B5EF4-FFF2-40B4-BE49-F238E27FC236}">
                <a16:creationId xmlns:a16="http://schemas.microsoft.com/office/drawing/2014/main" xmlns="" id="{6290FA63-3C53-4207-A469-CF625A2D1C6D}"/>
              </a:ext>
            </a:extLst>
          </p:cNvPr>
          <p:cNvSpPr txBox="1"/>
          <p:nvPr/>
        </p:nvSpPr>
        <p:spPr>
          <a:xfrm>
            <a:off x="6535564" y="3014305"/>
            <a:ext cx="201870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4539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ca-ES" sz="2200" kern="0" dirty="0">
                <a:solidFill>
                  <a:srgbClr val="000000"/>
                </a:solidFill>
              </a:rPr>
              <a:t>Carga física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4539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ca-ES" sz="2200" kern="0" dirty="0">
                <a:solidFill>
                  <a:srgbClr val="000000"/>
                </a:solidFill>
              </a:rPr>
              <a:t>Carga mental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4539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ca-ES" sz="2200" kern="0" dirty="0">
                <a:solidFill>
                  <a:srgbClr val="000000"/>
                </a:solidFill>
              </a:rPr>
              <a:t>Confort</a:t>
            </a:r>
            <a:endParaRPr lang="es-ES" sz="2200" kern="0" dirty="0">
              <a:solidFill>
                <a:srgbClr val="000000"/>
              </a:solidFill>
            </a:endParaRPr>
          </a:p>
        </p:txBody>
      </p:sp>
      <p:sp>
        <p:nvSpPr>
          <p:cNvPr id="23" name="Flecha: hacia abajo 20">
            <a:extLst>
              <a:ext uri="{FF2B5EF4-FFF2-40B4-BE49-F238E27FC236}">
                <a16:creationId xmlns:a16="http://schemas.microsoft.com/office/drawing/2014/main" xmlns="" id="{5982D167-E100-453A-A683-7E89D80D917A}"/>
              </a:ext>
            </a:extLst>
          </p:cNvPr>
          <p:cNvSpPr/>
          <p:nvPr/>
        </p:nvSpPr>
        <p:spPr>
          <a:xfrm>
            <a:off x="4511544" y="3834347"/>
            <a:ext cx="304800" cy="580341"/>
          </a:xfrm>
          <a:prstGeom prst="downArrow">
            <a:avLst/>
          </a:prstGeom>
          <a:solidFill>
            <a:srgbClr val="0058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sz="220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xmlns="" id="{DE6F85E5-AEEE-FDAF-6A5D-FA2A8191E995}"/>
              </a:ext>
            </a:extLst>
          </p:cNvPr>
          <p:cNvSpPr/>
          <p:nvPr/>
        </p:nvSpPr>
        <p:spPr>
          <a:xfrm>
            <a:off x="-651983" y="401936"/>
            <a:ext cx="4761951" cy="66460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8" name="Rounded Rectangle 12">
            <a:extLst>
              <a:ext uri="{FF2B5EF4-FFF2-40B4-BE49-F238E27FC236}">
                <a16:creationId xmlns:a16="http://schemas.microsoft.com/office/drawing/2014/main" xmlns="" id="{EFC95270-12AD-28A9-BEB6-E23FAF21B0E7}"/>
              </a:ext>
            </a:extLst>
          </p:cNvPr>
          <p:cNvSpPr/>
          <p:nvPr/>
        </p:nvSpPr>
        <p:spPr>
          <a:xfrm>
            <a:off x="4580251" y="406290"/>
            <a:ext cx="8104203" cy="66936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sz="2800" dirty="0">
              <a:solidFill>
                <a:schemeClr val="bg1"/>
              </a:solidFill>
            </a:endParaRPr>
          </a:p>
        </p:txBody>
      </p:sp>
      <p:sp>
        <p:nvSpPr>
          <p:cNvPr id="9" name="CuadroTexto 18">
            <a:extLst>
              <a:ext uri="{FF2B5EF4-FFF2-40B4-BE49-F238E27FC236}">
                <a16:creationId xmlns:a16="http://schemas.microsoft.com/office/drawing/2014/main" xmlns="" id="{C1532C90-91BC-AEA9-A0BC-016845C0A032}"/>
              </a:ext>
            </a:extLst>
          </p:cNvPr>
          <p:cNvSpPr txBox="1"/>
          <p:nvPr/>
        </p:nvSpPr>
        <p:spPr>
          <a:xfrm>
            <a:off x="4580251" y="472627"/>
            <a:ext cx="6843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solidFill>
                  <a:schemeClr val="bg1"/>
                </a:solidFill>
                <a:latin typeface="Sinkin Sans 600 SemiBold" pitchFamily="50" charset="0"/>
              </a:rPr>
              <a:t>La ley de PRL y algunas definiciones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xmlns="" id="{F462A148-0931-8132-AA52-43F3EB5522EB}"/>
              </a:ext>
            </a:extLst>
          </p:cNvPr>
          <p:cNvSpPr txBox="1"/>
          <p:nvPr/>
        </p:nvSpPr>
        <p:spPr>
          <a:xfrm>
            <a:off x="79815" y="429214"/>
            <a:ext cx="39129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200" b="1" dirty="0">
                <a:solidFill>
                  <a:schemeClr val="bg1"/>
                </a:solidFill>
                <a:latin typeface="Sinkin Sans 600 SemiBold" pitchFamily="2" charset="77"/>
              </a:rPr>
              <a:t>DÓNDE ESTAMOS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05230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xmlns="" id="{90C6472C-9AA5-4F61-A56E-6AC2B7A2F86B}"/>
              </a:ext>
            </a:extLst>
          </p:cNvPr>
          <p:cNvSpPr txBox="1">
            <a:spLocks/>
          </p:cNvSpPr>
          <p:nvPr/>
        </p:nvSpPr>
        <p:spPr>
          <a:xfrm>
            <a:off x="559156" y="1374988"/>
            <a:ext cx="10448063" cy="55033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60000"/>
              </a:spcBef>
              <a:buNone/>
            </a:pPr>
            <a:endParaRPr lang="es-ES" sz="2200" dirty="0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xmlns="" id="{6ACC01C5-8DE3-CB42-AFC2-E2C04C6EC66C}"/>
              </a:ext>
            </a:extLst>
          </p:cNvPr>
          <p:cNvSpPr/>
          <p:nvPr/>
        </p:nvSpPr>
        <p:spPr>
          <a:xfrm>
            <a:off x="0" y="6317673"/>
            <a:ext cx="12192000" cy="5403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pic>
        <p:nvPicPr>
          <p:cNvPr id="7" name="Picture 8">
            <a:extLst>
              <a:ext uri="{FF2B5EF4-FFF2-40B4-BE49-F238E27FC236}">
                <a16:creationId xmlns:a16="http://schemas.microsoft.com/office/drawing/2014/main" xmlns="" id="{068EB583-7033-EA4A-83C7-241C3A861F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913" y="6470715"/>
            <a:ext cx="710486" cy="253744"/>
          </a:xfrm>
          <a:prstGeom prst="rect">
            <a:avLst/>
          </a:prstGeom>
        </p:spPr>
      </p:pic>
      <p:sp>
        <p:nvSpPr>
          <p:cNvPr id="9" name="TextBox 10">
            <a:extLst>
              <a:ext uri="{FF2B5EF4-FFF2-40B4-BE49-F238E27FC236}">
                <a16:creationId xmlns:a16="http://schemas.microsoft.com/office/drawing/2014/main" xmlns="" id="{06EC17FB-B892-A14F-A15B-4A0FAF8F7467}"/>
              </a:ext>
            </a:extLst>
          </p:cNvPr>
          <p:cNvSpPr txBox="1"/>
          <p:nvPr/>
        </p:nvSpPr>
        <p:spPr>
          <a:xfrm>
            <a:off x="902524" y="6428310"/>
            <a:ext cx="28835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600">
                <a:solidFill>
                  <a:schemeClr val="accent1"/>
                </a:solidFill>
                <a:latin typeface="Sinkin Sans 300 Light" pitchFamily="2" charset="77"/>
              </a:rPr>
              <a:t>#</a:t>
            </a:r>
            <a:r>
              <a:rPr lang="ca-ES" sz="1200">
                <a:solidFill>
                  <a:schemeClr val="accent1"/>
                </a:solidFill>
                <a:latin typeface="Sinkin Sans 300 Light" pitchFamily="2" charset="77"/>
              </a:rPr>
              <a:t>SalutLaboral</a:t>
            </a:r>
          </a:p>
        </p:txBody>
      </p:sp>
      <p:sp>
        <p:nvSpPr>
          <p:cNvPr id="12" name="Rounded Rectangle 6">
            <a:extLst>
              <a:ext uri="{FF2B5EF4-FFF2-40B4-BE49-F238E27FC236}">
                <a16:creationId xmlns:a16="http://schemas.microsoft.com/office/drawing/2014/main" xmlns="" id="{6258230D-3AC4-EA48-BA9F-35A43832DEDC}"/>
              </a:ext>
            </a:extLst>
          </p:cNvPr>
          <p:cNvSpPr/>
          <p:nvPr/>
        </p:nvSpPr>
        <p:spPr>
          <a:xfrm>
            <a:off x="-651983" y="401936"/>
            <a:ext cx="4761951" cy="66460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8" name="Rounded Rectangle 12">
            <a:extLst>
              <a:ext uri="{FF2B5EF4-FFF2-40B4-BE49-F238E27FC236}">
                <a16:creationId xmlns:a16="http://schemas.microsoft.com/office/drawing/2014/main" xmlns="" id="{806CFCA7-FFDE-1245-A5E5-FC324052B836}"/>
              </a:ext>
            </a:extLst>
          </p:cNvPr>
          <p:cNvSpPr/>
          <p:nvPr/>
        </p:nvSpPr>
        <p:spPr>
          <a:xfrm>
            <a:off x="4580251" y="406290"/>
            <a:ext cx="8104203" cy="66936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sz="2800" dirty="0">
              <a:solidFill>
                <a:schemeClr val="bg1"/>
              </a:solidFill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4580251" y="472627"/>
            <a:ext cx="6843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solidFill>
                  <a:schemeClr val="bg1"/>
                </a:solidFill>
                <a:latin typeface="Sinkin Sans 600 SemiBold" pitchFamily="50" charset="0"/>
              </a:rPr>
              <a:t>El concepto de SALUD</a:t>
            </a:r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xmlns="" id="{6550FEBE-7A9D-7642-BAC1-645E7BE680AE}"/>
              </a:ext>
            </a:extLst>
          </p:cNvPr>
          <p:cNvSpPr txBox="1"/>
          <p:nvPr/>
        </p:nvSpPr>
        <p:spPr>
          <a:xfrm>
            <a:off x="79815" y="429214"/>
            <a:ext cx="39129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200" b="1" dirty="0">
                <a:solidFill>
                  <a:schemeClr val="bg1"/>
                </a:solidFill>
                <a:latin typeface="Sinkin Sans 600 SemiBold" pitchFamily="2" charset="77"/>
              </a:rPr>
              <a:t>DÓNDE ESTAMOS</a:t>
            </a:r>
          </a:p>
        </p:txBody>
      </p:sp>
      <p:sp>
        <p:nvSpPr>
          <p:cNvPr id="1027" name="Text Box 3">
            <a:extLst>
              <a:ext uri="{FF2B5EF4-FFF2-40B4-BE49-F238E27FC236}">
                <a16:creationId xmlns:a16="http://schemas.microsoft.com/office/drawing/2014/main" xmlns="" id="{778A6F94-812B-4317-A753-1C79307610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913" y="1634558"/>
            <a:ext cx="9078686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marL="457200" indent="-457200" eaLnBrk="1" hangingPunct="1">
              <a:spcBef>
                <a:spcPct val="50000"/>
              </a:spcBef>
              <a:buClr>
                <a:srgbClr val="E73B2B"/>
              </a:buClr>
              <a:buSzTx/>
              <a:buFontTx/>
              <a:buAutoNum type="alphaUcPeriod"/>
            </a:pPr>
            <a:r>
              <a:rPr lang="es-ES" altLang="es-ES" sz="3200" b="1" dirty="0">
                <a:solidFill>
                  <a:schemeClr val="tx1"/>
                </a:solidFill>
                <a:latin typeface="Calibri" panose="020F0502020204030204" pitchFamily="34" charset="0"/>
              </a:rPr>
              <a:t>Ausencia de dolor, enfermedad</a:t>
            </a:r>
          </a:p>
          <a:p>
            <a:pPr marL="457200" indent="-457200">
              <a:spcBef>
                <a:spcPct val="50000"/>
              </a:spcBef>
              <a:buClr>
                <a:srgbClr val="E73B2B"/>
              </a:buClr>
              <a:buSzTx/>
              <a:buFontTx/>
              <a:buAutoNum type="alphaUcPeriod"/>
            </a:pPr>
            <a:r>
              <a:rPr lang="es-ES" altLang="es-ES" sz="3200" b="1" dirty="0">
                <a:solidFill>
                  <a:schemeClr val="tx1"/>
                </a:solidFill>
                <a:latin typeface="Calibri" panose="020F0502020204030204" pitchFamily="34" charset="0"/>
              </a:rPr>
              <a:t>Un bienestar físico y psicosocial</a:t>
            </a:r>
          </a:p>
          <a:p>
            <a:pPr marL="457200" indent="-457200" eaLnBrk="1" hangingPunct="1">
              <a:spcBef>
                <a:spcPct val="50000"/>
              </a:spcBef>
              <a:buClr>
                <a:srgbClr val="E73B2B"/>
              </a:buClr>
              <a:buSzTx/>
              <a:buFontTx/>
              <a:buAutoNum type="alphaUcPeriod"/>
            </a:pPr>
            <a:r>
              <a:rPr lang="es-ES" altLang="es-ES" sz="3200" b="1" dirty="0">
                <a:solidFill>
                  <a:schemeClr val="tx1"/>
                </a:solidFill>
                <a:latin typeface="Calibri" panose="020F0502020204030204" pitchFamily="34" charset="0"/>
              </a:rPr>
              <a:t>Un completo bienestar físico, </a:t>
            </a:r>
            <a:r>
              <a:rPr lang="es-ES" altLang="es-ES" sz="3200" b="1" dirty="0" err="1">
                <a:solidFill>
                  <a:schemeClr val="tx1"/>
                </a:solidFill>
                <a:latin typeface="Calibri" panose="020F0502020204030204" pitchFamily="34" charset="0"/>
              </a:rPr>
              <a:t>psicólogico</a:t>
            </a:r>
            <a:r>
              <a:rPr lang="es-ES" altLang="es-ES" sz="3200" b="1" dirty="0">
                <a:solidFill>
                  <a:schemeClr val="tx1"/>
                </a:solidFill>
                <a:latin typeface="Calibri" panose="020F0502020204030204" pitchFamily="34" charset="0"/>
              </a:rPr>
              <a:t> y social</a:t>
            </a:r>
          </a:p>
        </p:txBody>
      </p:sp>
      <p:pic>
        <p:nvPicPr>
          <p:cNvPr id="14" name="Picture 2" descr="Imatge relacionada">
            <a:extLst>
              <a:ext uri="{FF2B5EF4-FFF2-40B4-BE49-F238E27FC236}">
                <a16:creationId xmlns:a16="http://schemas.microsoft.com/office/drawing/2014/main" xmlns="" id="{90C2E232-56BF-360A-DB25-4100AF2A51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913" y="3680835"/>
            <a:ext cx="2722563" cy="2636838"/>
          </a:xfrm>
          <a:prstGeom prst="ellipse">
            <a:avLst/>
          </a:prstGeom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El ama de casa con éxito. Mujer multitarea. La esposa perfecta. Arte pop.  ilustración vectorial | Arte pop, Ama de casa, Ilustración vectorial">
            <a:extLst>
              <a:ext uri="{FF2B5EF4-FFF2-40B4-BE49-F238E27FC236}">
                <a16:creationId xmlns:a16="http://schemas.microsoft.com/office/drawing/2014/main" xmlns="" id="{5CDBEB7B-8AF0-C7F1-093B-F9E696480F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6087" y="1189609"/>
            <a:ext cx="2952000" cy="2952000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Forma lliure: forma 27">
            <a:extLst>
              <a:ext uri="{FF2B5EF4-FFF2-40B4-BE49-F238E27FC236}">
                <a16:creationId xmlns:a16="http://schemas.microsoft.com/office/drawing/2014/main" xmlns="" id="{733CD6F4-523B-BD69-BBAF-BB0556F04F01}"/>
              </a:ext>
            </a:extLst>
          </p:cNvPr>
          <p:cNvSpPr/>
          <p:nvPr/>
        </p:nvSpPr>
        <p:spPr>
          <a:xfrm>
            <a:off x="2926476" y="4017487"/>
            <a:ext cx="7408506" cy="2053259"/>
          </a:xfrm>
          <a:custGeom>
            <a:avLst/>
            <a:gdLst>
              <a:gd name="connsiteX0" fmla="*/ 0 w 7408506"/>
              <a:gd name="connsiteY0" fmla="*/ 1054672 h 2053259"/>
              <a:gd name="connsiteX1" fmla="*/ 1175657 w 7408506"/>
              <a:gd name="connsiteY1" fmla="*/ 28304 h 2053259"/>
              <a:gd name="connsiteX2" fmla="*/ 3844212 w 7408506"/>
              <a:gd name="connsiteY2" fmla="*/ 2053047 h 2053259"/>
              <a:gd name="connsiteX3" fmla="*/ 7408506 w 7408506"/>
              <a:gd name="connsiteY3" fmla="*/ 168263 h 2053259"/>
              <a:gd name="connsiteX4" fmla="*/ 7408506 w 7408506"/>
              <a:gd name="connsiteY4" fmla="*/ 168263 h 2053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08506" h="2053259">
                <a:moveTo>
                  <a:pt x="0" y="1054672"/>
                </a:moveTo>
                <a:cubicBezTo>
                  <a:pt x="267477" y="458290"/>
                  <a:pt x="534955" y="-138092"/>
                  <a:pt x="1175657" y="28304"/>
                </a:cubicBezTo>
                <a:cubicBezTo>
                  <a:pt x="1816359" y="194700"/>
                  <a:pt x="2805404" y="2029721"/>
                  <a:pt x="3844212" y="2053047"/>
                </a:cubicBezTo>
                <a:cubicBezTo>
                  <a:pt x="4883020" y="2076373"/>
                  <a:pt x="7408506" y="168263"/>
                  <a:pt x="7408506" y="168263"/>
                </a:cubicBezTo>
                <a:lnTo>
                  <a:pt x="7408506" y="168263"/>
                </a:lnTo>
              </a:path>
            </a:pathLst>
          </a:custGeom>
          <a:noFill/>
          <a:ln w="28575">
            <a:solidFill>
              <a:srgbClr val="E73B2B"/>
            </a:solidFill>
            <a:prstDash val="dash"/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68303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xmlns="" id="{90C6472C-9AA5-4F61-A56E-6AC2B7A2F86B}"/>
              </a:ext>
            </a:extLst>
          </p:cNvPr>
          <p:cNvSpPr txBox="1">
            <a:spLocks/>
          </p:cNvSpPr>
          <p:nvPr/>
        </p:nvSpPr>
        <p:spPr>
          <a:xfrm>
            <a:off x="559156" y="1384224"/>
            <a:ext cx="10448063" cy="55033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60000"/>
              </a:spcBef>
              <a:buNone/>
            </a:pPr>
            <a:endParaRPr lang="es-ES" sz="2200" dirty="0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xmlns="" id="{6ACC01C5-8DE3-CB42-AFC2-E2C04C6EC66C}"/>
              </a:ext>
            </a:extLst>
          </p:cNvPr>
          <p:cNvSpPr/>
          <p:nvPr/>
        </p:nvSpPr>
        <p:spPr>
          <a:xfrm>
            <a:off x="0" y="6317673"/>
            <a:ext cx="12192000" cy="5403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pic>
        <p:nvPicPr>
          <p:cNvPr id="7" name="Picture 8">
            <a:extLst>
              <a:ext uri="{FF2B5EF4-FFF2-40B4-BE49-F238E27FC236}">
                <a16:creationId xmlns:a16="http://schemas.microsoft.com/office/drawing/2014/main" xmlns="" id="{068EB583-7033-EA4A-83C7-241C3A861F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913" y="6470715"/>
            <a:ext cx="710486" cy="253744"/>
          </a:xfrm>
          <a:prstGeom prst="rect">
            <a:avLst/>
          </a:prstGeom>
        </p:spPr>
      </p:pic>
      <p:sp>
        <p:nvSpPr>
          <p:cNvPr id="9" name="TextBox 10">
            <a:extLst>
              <a:ext uri="{FF2B5EF4-FFF2-40B4-BE49-F238E27FC236}">
                <a16:creationId xmlns:a16="http://schemas.microsoft.com/office/drawing/2014/main" xmlns="" id="{06EC17FB-B892-A14F-A15B-4A0FAF8F7467}"/>
              </a:ext>
            </a:extLst>
          </p:cNvPr>
          <p:cNvSpPr txBox="1"/>
          <p:nvPr/>
        </p:nvSpPr>
        <p:spPr>
          <a:xfrm>
            <a:off x="902524" y="6428310"/>
            <a:ext cx="28835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600">
                <a:solidFill>
                  <a:schemeClr val="accent1"/>
                </a:solidFill>
                <a:latin typeface="Sinkin Sans 300 Light" pitchFamily="2" charset="77"/>
              </a:rPr>
              <a:t>#</a:t>
            </a:r>
            <a:r>
              <a:rPr lang="ca-ES" sz="1200">
                <a:solidFill>
                  <a:schemeClr val="accent1"/>
                </a:solidFill>
                <a:latin typeface="Sinkin Sans 300 Light" pitchFamily="2" charset="77"/>
              </a:rPr>
              <a:t>SalutLaboral</a:t>
            </a:r>
          </a:p>
        </p:txBody>
      </p:sp>
      <p:sp>
        <p:nvSpPr>
          <p:cNvPr id="12" name="Rounded Rectangle 6">
            <a:extLst>
              <a:ext uri="{FF2B5EF4-FFF2-40B4-BE49-F238E27FC236}">
                <a16:creationId xmlns:a16="http://schemas.microsoft.com/office/drawing/2014/main" xmlns="" id="{6258230D-3AC4-EA48-BA9F-35A43832DEDC}"/>
              </a:ext>
            </a:extLst>
          </p:cNvPr>
          <p:cNvSpPr/>
          <p:nvPr/>
        </p:nvSpPr>
        <p:spPr>
          <a:xfrm>
            <a:off x="-651983" y="401936"/>
            <a:ext cx="4761951" cy="66460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8" name="Rounded Rectangle 12">
            <a:extLst>
              <a:ext uri="{FF2B5EF4-FFF2-40B4-BE49-F238E27FC236}">
                <a16:creationId xmlns:a16="http://schemas.microsoft.com/office/drawing/2014/main" xmlns="" id="{806CFCA7-FFDE-1245-A5E5-FC324052B836}"/>
              </a:ext>
            </a:extLst>
          </p:cNvPr>
          <p:cNvSpPr/>
          <p:nvPr/>
        </p:nvSpPr>
        <p:spPr>
          <a:xfrm>
            <a:off x="4580251" y="406290"/>
            <a:ext cx="8104203" cy="66936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sz="2800" dirty="0">
              <a:solidFill>
                <a:schemeClr val="bg1"/>
              </a:solidFill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4580251" y="472627"/>
            <a:ext cx="6843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solidFill>
                  <a:schemeClr val="bg1"/>
                </a:solidFill>
                <a:latin typeface="Sinkin Sans 600 SemiBold" pitchFamily="50" charset="0"/>
              </a:rPr>
              <a:t>El Iceberg de la Salud Laboral</a:t>
            </a:r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xmlns="" id="{6550FEBE-7A9D-7642-BAC1-645E7BE680AE}"/>
              </a:ext>
            </a:extLst>
          </p:cNvPr>
          <p:cNvSpPr txBox="1"/>
          <p:nvPr/>
        </p:nvSpPr>
        <p:spPr>
          <a:xfrm>
            <a:off x="79815" y="429214"/>
            <a:ext cx="39129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200" b="1" dirty="0">
                <a:solidFill>
                  <a:schemeClr val="bg1"/>
                </a:solidFill>
                <a:latin typeface="Sinkin Sans 600 SemiBold" pitchFamily="2" charset="77"/>
              </a:rPr>
              <a:t>DÓNDE ESTAMOS</a:t>
            </a:r>
          </a:p>
        </p:txBody>
      </p:sp>
      <p:pic>
        <p:nvPicPr>
          <p:cNvPr id="3" name="Imatge 2">
            <a:extLst>
              <a:ext uri="{FF2B5EF4-FFF2-40B4-BE49-F238E27FC236}">
                <a16:creationId xmlns:a16="http://schemas.microsoft.com/office/drawing/2014/main" xmlns="" id="{373BE62F-69C5-B215-9BE9-18F3AEB9756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t="2623"/>
          <a:stretch/>
        </p:blipFill>
        <p:spPr>
          <a:xfrm>
            <a:off x="2011416" y="1144459"/>
            <a:ext cx="8169168" cy="558000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826635" y="1930400"/>
            <a:ext cx="1052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FF0000"/>
                </a:solidFill>
              </a:rPr>
              <a:t>DADES!!!</a:t>
            </a:r>
            <a:endParaRPr lang="ca-ES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56591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redondeado 19">
            <a:extLst>
              <a:ext uri="{FF2B5EF4-FFF2-40B4-BE49-F238E27FC236}">
                <a16:creationId xmlns:a16="http://schemas.microsoft.com/office/drawing/2014/main" xmlns="" id="{D16E42F5-3CF7-2929-32DA-16463ED3A84A}"/>
              </a:ext>
            </a:extLst>
          </p:cNvPr>
          <p:cNvSpPr/>
          <p:nvPr/>
        </p:nvSpPr>
        <p:spPr>
          <a:xfrm>
            <a:off x="450945" y="3821352"/>
            <a:ext cx="4852611" cy="2117499"/>
          </a:xfrm>
          <a:prstGeom prst="roundRect">
            <a:avLst>
              <a:gd name="adj" fmla="val 8669"/>
            </a:avLst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xmlns="" id="{90C6472C-9AA5-4F61-A56E-6AC2B7A2F86B}"/>
              </a:ext>
            </a:extLst>
          </p:cNvPr>
          <p:cNvSpPr txBox="1">
            <a:spLocks/>
          </p:cNvSpPr>
          <p:nvPr/>
        </p:nvSpPr>
        <p:spPr>
          <a:xfrm>
            <a:off x="559156" y="1374988"/>
            <a:ext cx="10448063" cy="55033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60000"/>
              </a:spcBef>
              <a:buNone/>
            </a:pPr>
            <a:endParaRPr lang="es-ES" sz="2200" dirty="0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xmlns="" id="{6ACC01C5-8DE3-CB42-AFC2-E2C04C6EC66C}"/>
              </a:ext>
            </a:extLst>
          </p:cNvPr>
          <p:cNvSpPr/>
          <p:nvPr/>
        </p:nvSpPr>
        <p:spPr>
          <a:xfrm>
            <a:off x="0" y="6317673"/>
            <a:ext cx="12192000" cy="5403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pic>
        <p:nvPicPr>
          <p:cNvPr id="7" name="Picture 8">
            <a:extLst>
              <a:ext uri="{FF2B5EF4-FFF2-40B4-BE49-F238E27FC236}">
                <a16:creationId xmlns:a16="http://schemas.microsoft.com/office/drawing/2014/main" xmlns="" id="{068EB583-7033-EA4A-83C7-241C3A861F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913" y="6470715"/>
            <a:ext cx="710486" cy="253744"/>
          </a:xfrm>
          <a:prstGeom prst="rect">
            <a:avLst/>
          </a:prstGeom>
        </p:spPr>
      </p:pic>
      <p:sp>
        <p:nvSpPr>
          <p:cNvPr id="9" name="TextBox 10">
            <a:extLst>
              <a:ext uri="{FF2B5EF4-FFF2-40B4-BE49-F238E27FC236}">
                <a16:creationId xmlns:a16="http://schemas.microsoft.com/office/drawing/2014/main" xmlns="" id="{06EC17FB-B892-A14F-A15B-4A0FAF8F7467}"/>
              </a:ext>
            </a:extLst>
          </p:cNvPr>
          <p:cNvSpPr txBox="1"/>
          <p:nvPr/>
        </p:nvSpPr>
        <p:spPr>
          <a:xfrm>
            <a:off x="902524" y="6428310"/>
            <a:ext cx="28835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600">
                <a:solidFill>
                  <a:schemeClr val="accent1"/>
                </a:solidFill>
                <a:latin typeface="Sinkin Sans 300 Light" pitchFamily="2" charset="77"/>
              </a:rPr>
              <a:t>#</a:t>
            </a:r>
            <a:r>
              <a:rPr lang="ca-ES" sz="1200">
                <a:solidFill>
                  <a:schemeClr val="accent1"/>
                </a:solidFill>
                <a:latin typeface="Sinkin Sans 300 Light" pitchFamily="2" charset="77"/>
              </a:rPr>
              <a:t>SalutLaboral</a:t>
            </a:r>
          </a:p>
        </p:txBody>
      </p:sp>
      <p:sp>
        <p:nvSpPr>
          <p:cNvPr id="12" name="Rounded Rectangle 6">
            <a:extLst>
              <a:ext uri="{FF2B5EF4-FFF2-40B4-BE49-F238E27FC236}">
                <a16:creationId xmlns:a16="http://schemas.microsoft.com/office/drawing/2014/main" xmlns="" id="{6258230D-3AC4-EA48-BA9F-35A43832DEDC}"/>
              </a:ext>
            </a:extLst>
          </p:cNvPr>
          <p:cNvSpPr/>
          <p:nvPr/>
        </p:nvSpPr>
        <p:spPr>
          <a:xfrm>
            <a:off x="-651983" y="401936"/>
            <a:ext cx="4761951" cy="66460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8" name="Rounded Rectangle 12">
            <a:extLst>
              <a:ext uri="{FF2B5EF4-FFF2-40B4-BE49-F238E27FC236}">
                <a16:creationId xmlns:a16="http://schemas.microsoft.com/office/drawing/2014/main" xmlns="" id="{806CFCA7-FFDE-1245-A5E5-FC324052B836}"/>
              </a:ext>
            </a:extLst>
          </p:cNvPr>
          <p:cNvSpPr/>
          <p:nvPr/>
        </p:nvSpPr>
        <p:spPr>
          <a:xfrm>
            <a:off x="4580251" y="406290"/>
            <a:ext cx="8104203" cy="66936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sz="2800" dirty="0">
              <a:solidFill>
                <a:schemeClr val="bg1"/>
              </a:solidFill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4580251" y="472627"/>
            <a:ext cx="6843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solidFill>
                  <a:schemeClr val="bg1"/>
                </a:solidFill>
                <a:latin typeface="Sinkin Sans 600 SemiBold" pitchFamily="50" charset="0"/>
              </a:rPr>
              <a:t>Revisión normativa a la vista</a:t>
            </a:r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xmlns="" id="{6550FEBE-7A9D-7642-BAC1-645E7BE680AE}"/>
              </a:ext>
            </a:extLst>
          </p:cNvPr>
          <p:cNvSpPr txBox="1"/>
          <p:nvPr/>
        </p:nvSpPr>
        <p:spPr>
          <a:xfrm>
            <a:off x="-535216" y="428807"/>
            <a:ext cx="51154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200" b="1" dirty="0">
                <a:solidFill>
                  <a:schemeClr val="bg1"/>
                </a:solidFill>
                <a:latin typeface="Sinkin Sans 600 SemiBold" pitchFamily="2" charset="77"/>
              </a:rPr>
              <a:t>HACIA DÓNDE VAMOS</a:t>
            </a:r>
          </a:p>
        </p:txBody>
      </p:sp>
      <p:pic>
        <p:nvPicPr>
          <p:cNvPr id="3" name="Imatge 2">
            <a:extLst>
              <a:ext uri="{FF2B5EF4-FFF2-40B4-BE49-F238E27FC236}">
                <a16:creationId xmlns:a16="http://schemas.microsoft.com/office/drawing/2014/main" xmlns="" id="{E0D40B37-7145-9B48-47AA-35B7EEA4EE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81375" y="3777318"/>
            <a:ext cx="5985000" cy="25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5" name="QuadreDeText 4">
            <a:extLst>
              <a:ext uri="{FF2B5EF4-FFF2-40B4-BE49-F238E27FC236}">
                <a16:creationId xmlns:a16="http://schemas.microsoft.com/office/drawing/2014/main" xmlns="" id="{A5E3AB95-D41A-5C1E-23F2-7AF0881D918A}"/>
              </a:ext>
            </a:extLst>
          </p:cNvPr>
          <p:cNvSpPr txBox="1"/>
          <p:nvPr/>
        </p:nvSpPr>
        <p:spPr>
          <a:xfrm>
            <a:off x="559156" y="4279936"/>
            <a:ext cx="476195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solidFill>
                  <a:srgbClr val="F13B2B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&lt;&lt;TODA POLÍTICA QUE NO HAGAMOS NOSOTRAS, SERÀ HECHA CONTRA NOSOTRAS&gt;&gt;</a:t>
            </a:r>
          </a:p>
        </p:txBody>
      </p:sp>
      <p:sp>
        <p:nvSpPr>
          <p:cNvPr id="11" name="Text Box 3">
            <a:extLst>
              <a:ext uri="{FF2B5EF4-FFF2-40B4-BE49-F238E27FC236}">
                <a16:creationId xmlns:a16="http://schemas.microsoft.com/office/drawing/2014/main" xmlns="" id="{5741AC8D-8093-9B13-844C-771FC0FAFC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0178" y="1308946"/>
            <a:ext cx="10879432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marL="457200" indent="-457200" eaLnBrk="1" hangingPunct="1">
              <a:spcBef>
                <a:spcPct val="50000"/>
              </a:spcBef>
              <a:buClr>
                <a:srgbClr val="E73B2B"/>
              </a:buClr>
              <a:buSzTx/>
              <a:buFont typeface="Arial" panose="020B0604020202020204" pitchFamily="34" charset="0"/>
              <a:buChar char="•"/>
            </a:pPr>
            <a:r>
              <a:rPr lang="es-ES" altLang="es-ES" sz="2800" dirty="0">
                <a:solidFill>
                  <a:schemeClr val="tx1"/>
                </a:solidFill>
                <a:latin typeface="Calibri" panose="020F0502020204030204" pitchFamily="34" charset="0"/>
              </a:rPr>
              <a:t>Separación de las disciplinas de Ergonomía y Psicosociología</a:t>
            </a:r>
          </a:p>
          <a:p>
            <a:pPr marL="457200" indent="-457200" eaLnBrk="1" hangingPunct="1">
              <a:spcBef>
                <a:spcPct val="50000"/>
              </a:spcBef>
              <a:buClr>
                <a:srgbClr val="E73B2B"/>
              </a:buClr>
              <a:buSzTx/>
              <a:buFont typeface="Arial" panose="020B0604020202020204" pitchFamily="34" charset="0"/>
              <a:buChar char="•"/>
            </a:pPr>
            <a:r>
              <a:rPr lang="es-ES" altLang="es-ES" sz="2800" dirty="0">
                <a:solidFill>
                  <a:schemeClr val="tx1"/>
                </a:solidFill>
                <a:latin typeface="Calibri" panose="020F0502020204030204" pitchFamily="34" charset="0"/>
              </a:rPr>
              <a:t>Desarrollo normativo de la evaluación de riesgos psicosociales (mirar </a:t>
            </a:r>
            <a:r>
              <a:rPr lang="es-ES" altLang="es-ES" sz="2800" dirty="0" err="1">
                <a:solidFill>
                  <a:schemeClr val="tx1"/>
                </a:solidFill>
                <a:latin typeface="Calibri" panose="020F0502020204030204" pitchFamily="34" charset="0"/>
              </a:rPr>
              <a:t>lei</a:t>
            </a:r>
            <a:r>
              <a:rPr lang="es-ES" altLang="es-ES" sz="2800" dirty="0">
                <a:solidFill>
                  <a:schemeClr val="tx1"/>
                </a:solidFill>
                <a:latin typeface="Calibri" panose="020F0502020204030204" pitchFamily="34" charset="0"/>
              </a:rPr>
              <a:t>)</a:t>
            </a:r>
          </a:p>
          <a:p>
            <a:pPr marL="457200" indent="-457200" eaLnBrk="1" hangingPunct="1">
              <a:spcBef>
                <a:spcPct val="50000"/>
              </a:spcBef>
              <a:buClr>
                <a:srgbClr val="E73B2B"/>
              </a:buClr>
              <a:buSzTx/>
              <a:buFont typeface="Arial" panose="020B0604020202020204" pitchFamily="34" charset="0"/>
              <a:buChar char="•"/>
            </a:pPr>
            <a:r>
              <a:rPr lang="es-ES" altLang="es-ES" sz="2800" dirty="0">
                <a:solidFill>
                  <a:schemeClr val="tx1"/>
                </a:solidFill>
                <a:latin typeface="Calibri" panose="020F0502020204030204" pitchFamily="34" charset="0"/>
              </a:rPr>
              <a:t>Incorporación de la perspectiva de género</a:t>
            </a:r>
          </a:p>
          <a:p>
            <a:pPr marL="457200" indent="-457200" eaLnBrk="1" hangingPunct="1">
              <a:spcBef>
                <a:spcPct val="50000"/>
              </a:spcBef>
              <a:buClr>
                <a:srgbClr val="E73B2B"/>
              </a:buClr>
              <a:buSzTx/>
              <a:buFont typeface="Arial" panose="020B0604020202020204" pitchFamily="34" charset="0"/>
              <a:buChar char="•"/>
            </a:pPr>
            <a:r>
              <a:rPr lang="es-ES" altLang="es-ES" sz="2800" dirty="0">
                <a:solidFill>
                  <a:schemeClr val="tx1"/>
                </a:solidFill>
                <a:latin typeface="Calibri" panose="020F0502020204030204" pitchFamily="34" charset="0"/>
              </a:rPr>
              <a:t>Cambio umbral SPP/A – la implicación de la organización</a:t>
            </a:r>
          </a:p>
          <a:p>
            <a:pPr marL="457200" indent="-457200" eaLnBrk="1" hangingPunct="1">
              <a:spcBef>
                <a:spcPct val="50000"/>
              </a:spcBef>
              <a:buClr>
                <a:srgbClr val="E73B2B"/>
              </a:buClr>
              <a:buSzTx/>
              <a:buFont typeface="Arial" panose="020B0604020202020204" pitchFamily="34" charset="0"/>
              <a:buChar char="•"/>
            </a:pPr>
            <a:endParaRPr lang="es-ES" altLang="es-ES" sz="28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76846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9">
            <a:extLst>
              <a:ext uri="{FF2B5EF4-FFF2-40B4-BE49-F238E27FC236}">
                <a16:creationId xmlns:a16="http://schemas.microsoft.com/office/drawing/2014/main" xmlns="" id="{6ACC01C5-8DE3-CB42-AFC2-E2C04C6EC66C}"/>
              </a:ext>
            </a:extLst>
          </p:cNvPr>
          <p:cNvSpPr/>
          <p:nvPr/>
        </p:nvSpPr>
        <p:spPr>
          <a:xfrm>
            <a:off x="0" y="6317673"/>
            <a:ext cx="12192000" cy="5403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pic>
        <p:nvPicPr>
          <p:cNvPr id="7" name="Picture 8">
            <a:extLst>
              <a:ext uri="{FF2B5EF4-FFF2-40B4-BE49-F238E27FC236}">
                <a16:creationId xmlns:a16="http://schemas.microsoft.com/office/drawing/2014/main" xmlns="" id="{068EB583-7033-EA4A-83C7-241C3A861F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913" y="6470715"/>
            <a:ext cx="710486" cy="253744"/>
          </a:xfrm>
          <a:prstGeom prst="rect">
            <a:avLst/>
          </a:prstGeom>
        </p:spPr>
      </p:pic>
      <p:sp>
        <p:nvSpPr>
          <p:cNvPr id="9" name="TextBox 10">
            <a:extLst>
              <a:ext uri="{FF2B5EF4-FFF2-40B4-BE49-F238E27FC236}">
                <a16:creationId xmlns:a16="http://schemas.microsoft.com/office/drawing/2014/main" xmlns="" id="{06EC17FB-B892-A14F-A15B-4A0FAF8F7467}"/>
              </a:ext>
            </a:extLst>
          </p:cNvPr>
          <p:cNvSpPr txBox="1"/>
          <p:nvPr/>
        </p:nvSpPr>
        <p:spPr>
          <a:xfrm>
            <a:off x="902524" y="6428310"/>
            <a:ext cx="28835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600">
                <a:solidFill>
                  <a:schemeClr val="accent1"/>
                </a:solidFill>
                <a:latin typeface="Sinkin Sans 300 Light" pitchFamily="2" charset="77"/>
              </a:rPr>
              <a:t>#</a:t>
            </a:r>
            <a:r>
              <a:rPr lang="ca-ES" sz="1200">
                <a:solidFill>
                  <a:schemeClr val="accent1"/>
                </a:solidFill>
                <a:latin typeface="Sinkin Sans 300 Light" pitchFamily="2" charset="77"/>
              </a:rPr>
              <a:t>SalutLaboral</a:t>
            </a:r>
          </a:p>
        </p:txBody>
      </p:sp>
      <p:sp>
        <p:nvSpPr>
          <p:cNvPr id="12" name="Rounded Rectangle 6">
            <a:extLst>
              <a:ext uri="{FF2B5EF4-FFF2-40B4-BE49-F238E27FC236}">
                <a16:creationId xmlns:a16="http://schemas.microsoft.com/office/drawing/2014/main" xmlns="" id="{6258230D-3AC4-EA48-BA9F-35A43832DEDC}"/>
              </a:ext>
            </a:extLst>
          </p:cNvPr>
          <p:cNvSpPr/>
          <p:nvPr/>
        </p:nvSpPr>
        <p:spPr>
          <a:xfrm>
            <a:off x="-651983" y="401936"/>
            <a:ext cx="4761951" cy="66460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8" name="Rounded Rectangle 12">
            <a:extLst>
              <a:ext uri="{FF2B5EF4-FFF2-40B4-BE49-F238E27FC236}">
                <a16:creationId xmlns:a16="http://schemas.microsoft.com/office/drawing/2014/main" xmlns="" id="{806CFCA7-FFDE-1245-A5E5-FC324052B836}"/>
              </a:ext>
            </a:extLst>
          </p:cNvPr>
          <p:cNvSpPr/>
          <p:nvPr/>
        </p:nvSpPr>
        <p:spPr>
          <a:xfrm>
            <a:off x="4580251" y="406290"/>
            <a:ext cx="8104203" cy="66936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sz="2800" dirty="0">
              <a:solidFill>
                <a:schemeClr val="bg1"/>
              </a:solidFill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4580251" y="472627"/>
            <a:ext cx="6843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solidFill>
                  <a:schemeClr val="bg1"/>
                </a:solidFill>
                <a:latin typeface="Sinkin Sans 600 SemiBold" pitchFamily="50" charset="0"/>
              </a:rPr>
              <a:t>Futuros posibles y diversos paradigmas </a:t>
            </a:r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xmlns="" id="{6550FEBE-7A9D-7642-BAC1-645E7BE680AE}"/>
              </a:ext>
            </a:extLst>
          </p:cNvPr>
          <p:cNvSpPr txBox="1"/>
          <p:nvPr/>
        </p:nvSpPr>
        <p:spPr>
          <a:xfrm>
            <a:off x="-603118" y="461158"/>
            <a:ext cx="49482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200" b="1" dirty="0">
                <a:solidFill>
                  <a:schemeClr val="bg1"/>
                </a:solidFill>
                <a:latin typeface="Sinkin Sans 600 SemiBold" pitchFamily="2" charset="77"/>
              </a:rPr>
              <a:t>HACIA DÓNDE VAMOS</a:t>
            </a:r>
          </a:p>
        </p:txBody>
      </p:sp>
      <p:pic>
        <p:nvPicPr>
          <p:cNvPr id="11" name="Imatge 10">
            <a:extLst>
              <a:ext uri="{FF2B5EF4-FFF2-40B4-BE49-F238E27FC236}">
                <a16:creationId xmlns:a16="http://schemas.microsoft.com/office/drawing/2014/main" xmlns="" id="{5A3975CC-F222-0BDD-C769-8C5654FEAA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7907" y="2389137"/>
            <a:ext cx="5580198" cy="3024000"/>
          </a:xfrm>
          <a:prstGeom prst="rect">
            <a:avLst/>
          </a:prstGeom>
        </p:spPr>
      </p:pic>
      <p:sp>
        <p:nvSpPr>
          <p:cNvPr id="15" name="Text Box 5">
            <a:extLst>
              <a:ext uri="{FF2B5EF4-FFF2-40B4-BE49-F238E27FC236}">
                <a16:creationId xmlns:a16="http://schemas.microsoft.com/office/drawing/2014/main" xmlns="" id="{B06CFE06-D9E9-CBFE-18DF-E7844E9764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2106" y="1228692"/>
            <a:ext cx="2971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" altLang="es-ES" sz="2800" b="1" dirty="0">
                <a:solidFill>
                  <a:schemeClr val="tx1"/>
                </a:solidFill>
                <a:latin typeface="Calibri" panose="020F0502020204030204" pitchFamily="34" charset="0"/>
              </a:rPr>
              <a:t>OBJETIVO</a:t>
            </a:r>
          </a:p>
        </p:txBody>
      </p:sp>
      <p:sp>
        <p:nvSpPr>
          <p:cNvPr id="16" name="Text Box 5">
            <a:extLst>
              <a:ext uri="{FF2B5EF4-FFF2-40B4-BE49-F238E27FC236}">
                <a16:creationId xmlns:a16="http://schemas.microsoft.com/office/drawing/2014/main" xmlns="" id="{11548361-48A4-864C-4900-1A75A262527F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1142681" y="3646721"/>
            <a:ext cx="2971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" altLang="es-ES" sz="2800" b="1" dirty="0">
                <a:solidFill>
                  <a:schemeClr val="tx1"/>
                </a:solidFill>
                <a:latin typeface="Calibri" panose="020F0502020204030204" pitchFamily="34" charset="0"/>
              </a:rPr>
              <a:t>ABORDAJE</a:t>
            </a:r>
          </a:p>
        </p:txBody>
      </p:sp>
      <p:sp>
        <p:nvSpPr>
          <p:cNvPr id="17" name="Text Box 5">
            <a:extLst>
              <a:ext uri="{FF2B5EF4-FFF2-40B4-BE49-F238E27FC236}">
                <a16:creationId xmlns:a16="http://schemas.microsoft.com/office/drawing/2014/main" xmlns="" id="{0F84358F-F7DD-0F2F-AF54-1CAB0203CF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656" y="2019805"/>
            <a:ext cx="29718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" altLang="es-ES" b="1" dirty="0">
                <a:solidFill>
                  <a:schemeClr val="tx1"/>
                </a:solidFill>
                <a:latin typeface="Calibri" panose="020F0502020204030204" pitchFamily="34" charset="0"/>
              </a:rPr>
              <a:t>Evitar daños</a:t>
            </a:r>
          </a:p>
        </p:txBody>
      </p:sp>
      <p:sp>
        <p:nvSpPr>
          <p:cNvPr id="20" name="Text Box 5">
            <a:extLst>
              <a:ext uri="{FF2B5EF4-FFF2-40B4-BE49-F238E27FC236}">
                <a16:creationId xmlns:a16="http://schemas.microsoft.com/office/drawing/2014/main" xmlns="" id="{476E87AD-DF6C-3267-997C-B8B1EB258B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5880" y="1960139"/>
            <a:ext cx="29718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" altLang="es-ES" b="1" dirty="0">
                <a:solidFill>
                  <a:schemeClr val="tx1"/>
                </a:solidFill>
                <a:latin typeface="Calibri" panose="020F0502020204030204" pitchFamily="34" charset="0"/>
              </a:rPr>
              <a:t>Completo bienestar</a:t>
            </a:r>
          </a:p>
        </p:txBody>
      </p:sp>
      <p:sp>
        <p:nvSpPr>
          <p:cNvPr id="22" name="Text Box 5">
            <a:extLst>
              <a:ext uri="{FF2B5EF4-FFF2-40B4-BE49-F238E27FC236}">
                <a16:creationId xmlns:a16="http://schemas.microsoft.com/office/drawing/2014/main" xmlns="" id="{DDAB3A2C-543B-DCE0-1D4C-038F04D39272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773567" y="2932153"/>
            <a:ext cx="122279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" altLang="es-ES" b="1" dirty="0">
                <a:solidFill>
                  <a:schemeClr val="tx1"/>
                </a:solidFill>
                <a:latin typeface="Calibri" panose="020F0502020204030204" pitchFamily="34" charset="0"/>
              </a:rPr>
              <a:t>Sólo físico</a:t>
            </a:r>
          </a:p>
        </p:txBody>
      </p:sp>
      <p:sp>
        <p:nvSpPr>
          <p:cNvPr id="23" name="Text Box 5">
            <a:extLst>
              <a:ext uri="{FF2B5EF4-FFF2-40B4-BE49-F238E27FC236}">
                <a16:creationId xmlns:a16="http://schemas.microsoft.com/office/drawing/2014/main" xmlns="" id="{D35C113B-64B0-5C02-16B4-ED4CEA2C430D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80498" y="3880484"/>
            <a:ext cx="197199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rgbClr val="A6A6A6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ES" altLang="es-ES" b="1" dirty="0">
                <a:solidFill>
                  <a:schemeClr val="tx1"/>
                </a:solidFill>
                <a:latin typeface="Calibri" panose="020F0502020204030204" pitchFamily="34" charset="0"/>
              </a:rPr>
              <a:t>Físicos, psicológicos, sociales</a:t>
            </a:r>
          </a:p>
        </p:txBody>
      </p:sp>
      <p:pic>
        <p:nvPicPr>
          <p:cNvPr id="34" name="Imagen 11">
            <a:extLst>
              <a:ext uri="{FF2B5EF4-FFF2-40B4-BE49-F238E27FC236}">
                <a16:creationId xmlns:a16="http://schemas.microsoft.com/office/drawing/2014/main" xmlns="" id="{9F37A866-7699-6DA3-810C-AD8F0565317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79" t="10067" r="10609"/>
          <a:stretch/>
        </p:blipFill>
        <p:spPr>
          <a:xfrm>
            <a:off x="7297052" y="2585426"/>
            <a:ext cx="4865963" cy="370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3174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xmlns="" id="{90C6472C-9AA5-4F61-A56E-6AC2B7A2F86B}"/>
              </a:ext>
            </a:extLst>
          </p:cNvPr>
          <p:cNvSpPr txBox="1">
            <a:spLocks/>
          </p:cNvSpPr>
          <p:nvPr/>
        </p:nvSpPr>
        <p:spPr>
          <a:xfrm>
            <a:off x="559156" y="1374988"/>
            <a:ext cx="10448063" cy="55033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60000"/>
              </a:spcBef>
              <a:buNone/>
            </a:pPr>
            <a:endParaRPr lang="es-ES" sz="2200" dirty="0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xmlns="" id="{6ACC01C5-8DE3-CB42-AFC2-E2C04C6EC66C}"/>
              </a:ext>
            </a:extLst>
          </p:cNvPr>
          <p:cNvSpPr/>
          <p:nvPr/>
        </p:nvSpPr>
        <p:spPr>
          <a:xfrm>
            <a:off x="0" y="6317673"/>
            <a:ext cx="12192000" cy="5403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pic>
        <p:nvPicPr>
          <p:cNvPr id="7" name="Picture 8">
            <a:extLst>
              <a:ext uri="{FF2B5EF4-FFF2-40B4-BE49-F238E27FC236}">
                <a16:creationId xmlns:a16="http://schemas.microsoft.com/office/drawing/2014/main" xmlns="" id="{068EB583-7033-EA4A-83C7-241C3A861F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913" y="6470715"/>
            <a:ext cx="710486" cy="253744"/>
          </a:xfrm>
          <a:prstGeom prst="rect">
            <a:avLst/>
          </a:prstGeom>
        </p:spPr>
      </p:pic>
      <p:sp>
        <p:nvSpPr>
          <p:cNvPr id="9" name="TextBox 10">
            <a:extLst>
              <a:ext uri="{FF2B5EF4-FFF2-40B4-BE49-F238E27FC236}">
                <a16:creationId xmlns:a16="http://schemas.microsoft.com/office/drawing/2014/main" xmlns="" id="{06EC17FB-B892-A14F-A15B-4A0FAF8F7467}"/>
              </a:ext>
            </a:extLst>
          </p:cNvPr>
          <p:cNvSpPr txBox="1"/>
          <p:nvPr/>
        </p:nvSpPr>
        <p:spPr>
          <a:xfrm>
            <a:off x="902524" y="6428310"/>
            <a:ext cx="28835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600">
                <a:solidFill>
                  <a:schemeClr val="accent1"/>
                </a:solidFill>
                <a:latin typeface="Sinkin Sans 300 Light" pitchFamily="2" charset="77"/>
              </a:rPr>
              <a:t>#</a:t>
            </a:r>
            <a:r>
              <a:rPr lang="ca-ES" sz="1200">
                <a:solidFill>
                  <a:schemeClr val="accent1"/>
                </a:solidFill>
                <a:latin typeface="Sinkin Sans 300 Light" pitchFamily="2" charset="77"/>
              </a:rPr>
              <a:t>SalutLaboral</a:t>
            </a:r>
          </a:p>
        </p:txBody>
      </p:sp>
      <p:sp>
        <p:nvSpPr>
          <p:cNvPr id="12" name="Rounded Rectangle 6">
            <a:extLst>
              <a:ext uri="{FF2B5EF4-FFF2-40B4-BE49-F238E27FC236}">
                <a16:creationId xmlns:a16="http://schemas.microsoft.com/office/drawing/2014/main" xmlns="" id="{6258230D-3AC4-EA48-BA9F-35A43832DEDC}"/>
              </a:ext>
            </a:extLst>
          </p:cNvPr>
          <p:cNvSpPr/>
          <p:nvPr/>
        </p:nvSpPr>
        <p:spPr>
          <a:xfrm>
            <a:off x="-651983" y="401936"/>
            <a:ext cx="4761951" cy="66460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8" name="Rounded Rectangle 12">
            <a:extLst>
              <a:ext uri="{FF2B5EF4-FFF2-40B4-BE49-F238E27FC236}">
                <a16:creationId xmlns:a16="http://schemas.microsoft.com/office/drawing/2014/main" xmlns="" id="{806CFCA7-FFDE-1245-A5E5-FC324052B836}"/>
              </a:ext>
            </a:extLst>
          </p:cNvPr>
          <p:cNvSpPr/>
          <p:nvPr/>
        </p:nvSpPr>
        <p:spPr>
          <a:xfrm>
            <a:off x="4580251" y="406290"/>
            <a:ext cx="8104203" cy="66936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sz="2800" dirty="0">
              <a:solidFill>
                <a:schemeClr val="bg1"/>
              </a:solidFill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4580251" y="472627"/>
            <a:ext cx="7437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solidFill>
                  <a:schemeClr val="bg1"/>
                </a:solidFill>
                <a:latin typeface="Sinkin Sans 600 SemiBold" pitchFamily="50" charset="0"/>
              </a:rPr>
              <a:t>Experiencias en marcha</a:t>
            </a:r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xmlns="" id="{6550FEBE-7A9D-7642-BAC1-645E7BE680AE}"/>
              </a:ext>
            </a:extLst>
          </p:cNvPr>
          <p:cNvSpPr txBox="1"/>
          <p:nvPr/>
        </p:nvSpPr>
        <p:spPr>
          <a:xfrm>
            <a:off x="-599099" y="431930"/>
            <a:ext cx="47090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200" b="1" dirty="0">
                <a:solidFill>
                  <a:schemeClr val="bg1"/>
                </a:solidFill>
                <a:latin typeface="Sinkin Sans 600 SemiBold" pitchFamily="2" charset="77"/>
              </a:rPr>
              <a:t>HACIA DÓNDE VAMOS</a:t>
            </a:r>
          </a:p>
        </p:txBody>
      </p:sp>
      <p:pic>
        <p:nvPicPr>
          <p:cNvPr id="10" name="Imatge 9">
            <a:extLst>
              <a:ext uri="{FF2B5EF4-FFF2-40B4-BE49-F238E27FC236}">
                <a16:creationId xmlns:a16="http://schemas.microsoft.com/office/drawing/2014/main" xmlns="" id="{EF44B512-01E9-4ECD-CEE1-1DEE00A36A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5951" y="1517682"/>
            <a:ext cx="9227646" cy="4860000"/>
          </a:xfrm>
          <a:prstGeom prst="rect">
            <a:avLst/>
          </a:prstGeom>
        </p:spPr>
      </p:pic>
      <p:sp>
        <p:nvSpPr>
          <p:cNvPr id="13" name="Rectángulo 47">
            <a:extLst>
              <a:ext uri="{FF2B5EF4-FFF2-40B4-BE49-F238E27FC236}">
                <a16:creationId xmlns:a16="http://schemas.microsoft.com/office/drawing/2014/main" xmlns="" id="{F248ADC5-078D-991D-3070-9092C45D6662}"/>
              </a:ext>
            </a:extLst>
          </p:cNvPr>
          <p:cNvSpPr/>
          <p:nvPr/>
        </p:nvSpPr>
        <p:spPr>
          <a:xfrm>
            <a:off x="101220" y="1315531"/>
            <a:ext cx="3275256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s-ES" sz="1400" b="1" kern="0" dirty="0">
                <a:solidFill>
                  <a:srgbClr val="005847"/>
                </a:solidFill>
              </a:rPr>
              <a:t>Formación Primeros auxilios emocionales</a:t>
            </a:r>
          </a:p>
          <a:p>
            <a:r>
              <a:rPr lang="es-ES" sz="1400" b="1" kern="0" dirty="0">
                <a:solidFill>
                  <a:srgbClr val="005847"/>
                </a:solidFill>
              </a:rPr>
              <a:t>Aula de bienestar emocional</a:t>
            </a:r>
          </a:p>
          <a:p>
            <a:r>
              <a:rPr lang="es-ES" sz="1400" b="1" kern="0" dirty="0">
                <a:solidFill>
                  <a:srgbClr val="005847"/>
                </a:solidFill>
              </a:rPr>
              <a:t>Sesiones acompañamiento</a:t>
            </a:r>
          </a:p>
          <a:p>
            <a:r>
              <a:rPr lang="es-ES" sz="1400" b="1" kern="0" dirty="0">
                <a:solidFill>
                  <a:srgbClr val="005847"/>
                </a:solidFill>
              </a:rPr>
              <a:t>Estudio &lt;&lt;</a:t>
            </a:r>
            <a:r>
              <a:rPr lang="es-ES" sz="1400" b="1" kern="0" dirty="0" err="1">
                <a:solidFill>
                  <a:srgbClr val="005847"/>
                </a:solidFill>
              </a:rPr>
              <a:t>engagement</a:t>
            </a:r>
            <a:r>
              <a:rPr lang="es-ES" sz="1400" b="1" kern="0" dirty="0">
                <a:solidFill>
                  <a:srgbClr val="005847"/>
                </a:solidFill>
              </a:rPr>
              <a:t>&gt;&gt; ESS</a:t>
            </a:r>
          </a:p>
          <a:p>
            <a:endParaRPr lang="es-ES" sz="1600" b="1" kern="0" dirty="0">
              <a:solidFill>
                <a:srgbClr val="007961"/>
              </a:solidFill>
            </a:endParaRPr>
          </a:p>
          <a:p>
            <a:endParaRPr lang="es-ES" sz="1600" b="1" kern="0" dirty="0">
              <a:solidFill>
                <a:srgbClr val="007961"/>
              </a:solidFill>
            </a:endParaRPr>
          </a:p>
        </p:txBody>
      </p:sp>
      <p:sp>
        <p:nvSpPr>
          <p:cNvPr id="15" name="Rectángulo 47">
            <a:extLst>
              <a:ext uri="{FF2B5EF4-FFF2-40B4-BE49-F238E27FC236}">
                <a16:creationId xmlns:a16="http://schemas.microsoft.com/office/drawing/2014/main" xmlns="" id="{6BD90C4D-285A-4022-C734-CE8F2C331FF7}"/>
              </a:ext>
            </a:extLst>
          </p:cNvPr>
          <p:cNvSpPr/>
          <p:nvPr/>
        </p:nvSpPr>
        <p:spPr>
          <a:xfrm>
            <a:off x="8880343" y="1185045"/>
            <a:ext cx="239409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s-ES" sz="1400" b="1" kern="0" dirty="0">
                <a:solidFill>
                  <a:srgbClr val="009870"/>
                </a:solidFill>
              </a:rPr>
              <a:t>Reconocimientos médicos de salud mental</a:t>
            </a:r>
          </a:p>
          <a:p>
            <a:endParaRPr lang="es-ES" sz="1600" b="1" kern="0" dirty="0">
              <a:solidFill>
                <a:srgbClr val="007961"/>
              </a:solidFill>
            </a:endParaRPr>
          </a:p>
        </p:txBody>
      </p:sp>
      <p:cxnSp>
        <p:nvCxnSpPr>
          <p:cNvPr id="17" name="Connector recte 16">
            <a:extLst>
              <a:ext uri="{FF2B5EF4-FFF2-40B4-BE49-F238E27FC236}">
                <a16:creationId xmlns:a16="http://schemas.microsoft.com/office/drawing/2014/main" xmlns="" id="{2740451E-0DA6-2828-7154-D343B9F680A9}"/>
              </a:ext>
            </a:extLst>
          </p:cNvPr>
          <p:cNvCxnSpPr>
            <a:cxnSpLocks/>
          </p:cNvCxnSpPr>
          <p:nvPr/>
        </p:nvCxnSpPr>
        <p:spPr>
          <a:xfrm flipH="1" flipV="1">
            <a:off x="2610924" y="2361694"/>
            <a:ext cx="1602071" cy="92437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recte 19">
            <a:extLst>
              <a:ext uri="{FF2B5EF4-FFF2-40B4-BE49-F238E27FC236}">
                <a16:creationId xmlns:a16="http://schemas.microsoft.com/office/drawing/2014/main" xmlns="" id="{330A4F26-BB92-B53A-1B65-F46F7F40FF01}"/>
              </a:ext>
            </a:extLst>
          </p:cNvPr>
          <p:cNvCxnSpPr>
            <a:cxnSpLocks/>
          </p:cNvCxnSpPr>
          <p:nvPr/>
        </p:nvCxnSpPr>
        <p:spPr>
          <a:xfrm flipH="1">
            <a:off x="163722" y="2372614"/>
            <a:ext cx="2448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Imatge 25">
            <a:extLst>
              <a:ext uri="{FF2B5EF4-FFF2-40B4-BE49-F238E27FC236}">
                <a16:creationId xmlns:a16="http://schemas.microsoft.com/office/drawing/2014/main" xmlns="" id="{4670FE61-8636-71C7-8AAE-80EDC2E831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3722" y="2396352"/>
            <a:ext cx="2042117" cy="792000"/>
          </a:xfrm>
          <a:prstGeom prst="rect">
            <a:avLst/>
          </a:prstGeom>
        </p:spPr>
      </p:pic>
      <p:sp>
        <p:nvSpPr>
          <p:cNvPr id="30" name="QuadreDeText 29">
            <a:extLst>
              <a:ext uri="{FF2B5EF4-FFF2-40B4-BE49-F238E27FC236}">
                <a16:creationId xmlns:a16="http://schemas.microsoft.com/office/drawing/2014/main" xmlns="" id="{2E4B4510-C3BA-172A-7BB8-798F870971A0}"/>
              </a:ext>
            </a:extLst>
          </p:cNvPr>
          <p:cNvSpPr txBox="1"/>
          <p:nvPr/>
        </p:nvSpPr>
        <p:spPr>
          <a:xfrm>
            <a:off x="70740" y="3060907"/>
            <a:ext cx="252977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000" b="1" dirty="0">
                <a:hlinkClick r:id="rId8"/>
              </a:rPr>
              <a:t>https://aripso-coop.translate.goog/es/?_x_tr_sl=ca&amp;_x_tr_tl=es&amp;_x_tr_hl=es&amp;_x_tr_pto=sc</a:t>
            </a:r>
            <a:endParaRPr lang="es-ES" sz="1000" b="1" dirty="0"/>
          </a:p>
          <a:p>
            <a:endParaRPr lang="es-ES" sz="1000" b="1" dirty="0"/>
          </a:p>
        </p:txBody>
      </p:sp>
      <p:cxnSp>
        <p:nvCxnSpPr>
          <p:cNvPr id="31" name="Connector recte 30">
            <a:extLst>
              <a:ext uri="{FF2B5EF4-FFF2-40B4-BE49-F238E27FC236}">
                <a16:creationId xmlns:a16="http://schemas.microsoft.com/office/drawing/2014/main" xmlns="" id="{5783EDAE-886F-3D67-BA6D-8CAD7879D556}"/>
              </a:ext>
            </a:extLst>
          </p:cNvPr>
          <p:cNvCxnSpPr>
            <a:cxnSpLocks/>
          </p:cNvCxnSpPr>
          <p:nvPr/>
        </p:nvCxnSpPr>
        <p:spPr>
          <a:xfrm flipH="1">
            <a:off x="8656669" y="1706880"/>
            <a:ext cx="304083" cy="312151"/>
          </a:xfrm>
          <a:prstGeom prst="line">
            <a:avLst/>
          </a:prstGeom>
          <a:ln w="38100">
            <a:solidFill>
              <a:srgbClr val="00987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recte 34">
            <a:extLst>
              <a:ext uri="{FF2B5EF4-FFF2-40B4-BE49-F238E27FC236}">
                <a16:creationId xmlns:a16="http://schemas.microsoft.com/office/drawing/2014/main" xmlns="" id="{C00F6539-D3EF-5ACF-75B7-CD2CF36E870A}"/>
              </a:ext>
            </a:extLst>
          </p:cNvPr>
          <p:cNvCxnSpPr>
            <a:cxnSpLocks/>
          </p:cNvCxnSpPr>
          <p:nvPr/>
        </p:nvCxnSpPr>
        <p:spPr>
          <a:xfrm flipH="1">
            <a:off x="8940334" y="1714230"/>
            <a:ext cx="2209748" cy="0"/>
          </a:xfrm>
          <a:prstGeom prst="line">
            <a:avLst/>
          </a:prstGeom>
          <a:ln w="38100">
            <a:solidFill>
              <a:srgbClr val="00987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recte 39">
            <a:extLst>
              <a:ext uri="{FF2B5EF4-FFF2-40B4-BE49-F238E27FC236}">
                <a16:creationId xmlns:a16="http://schemas.microsoft.com/office/drawing/2014/main" xmlns="" id="{C2C4E1AE-92DA-5D20-89E2-C8DF4A65EE58}"/>
              </a:ext>
            </a:extLst>
          </p:cNvPr>
          <p:cNvCxnSpPr>
            <a:cxnSpLocks/>
          </p:cNvCxnSpPr>
          <p:nvPr/>
        </p:nvCxnSpPr>
        <p:spPr>
          <a:xfrm flipV="1">
            <a:off x="5804224" y="4454431"/>
            <a:ext cx="0" cy="1421210"/>
          </a:xfrm>
          <a:prstGeom prst="line">
            <a:avLst/>
          </a:prstGeom>
          <a:ln w="38100">
            <a:solidFill>
              <a:srgbClr val="0079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ángulo 47">
            <a:extLst>
              <a:ext uri="{FF2B5EF4-FFF2-40B4-BE49-F238E27FC236}">
                <a16:creationId xmlns:a16="http://schemas.microsoft.com/office/drawing/2014/main" xmlns="" id="{264771A8-6D6D-F516-B23F-D2C2D8BEA29B}"/>
              </a:ext>
            </a:extLst>
          </p:cNvPr>
          <p:cNvSpPr/>
          <p:nvPr/>
        </p:nvSpPr>
        <p:spPr>
          <a:xfrm>
            <a:off x="5763897" y="5368904"/>
            <a:ext cx="1971181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s-ES" sz="1400" b="1" kern="0" dirty="0">
                <a:solidFill>
                  <a:srgbClr val="007961"/>
                </a:solidFill>
              </a:rPr>
              <a:t>Proyecto de monitoreo de la calidad del aire</a:t>
            </a:r>
          </a:p>
          <a:p>
            <a:endParaRPr lang="es-ES" sz="1600" b="1" kern="0" dirty="0">
              <a:solidFill>
                <a:srgbClr val="007961"/>
              </a:solidFill>
            </a:endParaRPr>
          </a:p>
        </p:txBody>
      </p:sp>
      <p:cxnSp>
        <p:nvCxnSpPr>
          <p:cNvPr id="46" name="Connector recte 45">
            <a:extLst>
              <a:ext uri="{FF2B5EF4-FFF2-40B4-BE49-F238E27FC236}">
                <a16:creationId xmlns:a16="http://schemas.microsoft.com/office/drawing/2014/main" xmlns="" id="{8A47E4B8-1360-04F3-6873-07B3E92C5299}"/>
              </a:ext>
            </a:extLst>
          </p:cNvPr>
          <p:cNvCxnSpPr>
            <a:cxnSpLocks/>
          </p:cNvCxnSpPr>
          <p:nvPr/>
        </p:nvCxnSpPr>
        <p:spPr>
          <a:xfrm>
            <a:off x="5794893" y="5866310"/>
            <a:ext cx="1781564" cy="9331"/>
          </a:xfrm>
          <a:prstGeom prst="line">
            <a:avLst/>
          </a:prstGeom>
          <a:ln w="38100">
            <a:solidFill>
              <a:srgbClr val="0079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recte 48">
            <a:extLst>
              <a:ext uri="{FF2B5EF4-FFF2-40B4-BE49-F238E27FC236}">
                <a16:creationId xmlns:a16="http://schemas.microsoft.com/office/drawing/2014/main" xmlns="" id="{B0580B91-4BB6-FDFA-BE73-89C6BAF76195}"/>
              </a:ext>
            </a:extLst>
          </p:cNvPr>
          <p:cNvCxnSpPr>
            <a:cxnSpLocks/>
          </p:cNvCxnSpPr>
          <p:nvPr/>
        </p:nvCxnSpPr>
        <p:spPr>
          <a:xfrm flipH="1">
            <a:off x="3116136" y="5429726"/>
            <a:ext cx="669966" cy="442658"/>
          </a:xfrm>
          <a:prstGeom prst="line">
            <a:avLst/>
          </a:prstGeom>
          <a:ln w="38100">
            <a:solidFill>
              <a:srgbClr val="F13B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recte 50">
            <a:extLst>
              <a:ext uri="{FF2B5EF4-FFF2-40B4-BE49-F238E27FC236}">
                <a16:creationId xmlns:a16="http://schemas.microsoft.com/office/drawing/2014/main" xmlns="" id="{CAA18CB1-EA27-1B72-B1A8-7B672DB4F627}"/>
              </a:ext>
            </a:extLst>
          </p:cNvPr>
          <p:cNvCxnSpPr>
            <a:cxnSpLocks/>
          </p:cNvCxnSpPr>
          <p:nvPr/>
        </p:nvCxnSpPr>
        <p:spPr>
          <a:xfrm flipH="1" flipV="1">
            <a:off x="350520" y="5866310"/>
            <a:ext cx="2770696" cy="7389"/>
          </a:xfrm>
          <a:prstGeom prst="line">
            <a:avLst/>
          </a:prstGeom>
          <a:ln w="38100">
            <a:solidFill>
              <a:srgbClr val="F13B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Imatge 55">
            <a:extLst>
              <a:ext uri="{FF2B5EF4-FFF2-40B4-BE49-F238E27FC236}">
                <a16:creationId xmlns:a16="http://schemas.microsoft.com/office/drawing/2014/main" xmlns="" id="{D79CFA44-FFF5-0685-04D7-D153B9DA00A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09" y="4998435"/>
            <a:ext cx="1793223" cy="720000"/>
          </a:xfrm>
          <a:prstGeom prst="rect">
            <a:avLst/>
          </a:prstGeom>
          <a:noFill/>
        </p:spPr>
      </p:pic>
      <p:sp>
        <p:nvSpPr>
          <p:cNvPr id="57" name="Rectángulo 47">
            <a:extLst>
              <a:ext uri="{FF2B5EF4-FFF2-40B4-BE49-F238E27FC236}">
                <a16:creationId xmlns:a16="http://schemas.microsoft.com/office/drawing/2014/main" xmlns="" id="{CFC32A32-FEA8-6AF1-E0CB-A6D0A9B1157D}"/>
              </a:ext>
            </a:extLst>
          </p:cNvPr>
          <p:cNvSpPr/>
          <p:nvPr/>
        </p:nvSpPr>
        <p:spPr>
          <a:xfrm>
            <a:off x="270694" y="4592044"/>
            <a:ext cx="1935145" cy="8002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s-ES" sz="1400" b="1" kern="0" dirty="0">
                <a:solidFill>
                  <a:srgbClr val="E73B2B"/>
                </a:solidFill>
              </a:rPr>
              <a:t>Desarrollo del proyecto</a:t>
            </a:r>
          </a:p>
          <a:p>
            <a:endParaRPr lang="es-ES" sz="1600" b="1" kern="0" dirty="0">
              <a:solidFill>
                <a:srgbClr val="E73B2B"/>
              </a:solidFill>
            </a:endParaRPr>
          </a:p>
          <a:p>
            <a:endParaRPr lang="es-ES" sz="1600" b="1" kern="0" dirty="0">
              <a:solidFill>
                <a:srgbClr val="E73B2B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65241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6">
            <a:extLst>
              <a:ext uri="{FF2B5EF4-FFF2-40B4-BE49-F238E27FC236}">
                <a16:creationId xmlns:a16="http://schemas.microsoft.com/office/drawing/2014/main" xmlns="" id="{6258230D-3AC4-EA48-BA9F-35A43832DEDC}"/>
              </a:ext>
            </a:extLst>
          </p:cNvPr>
          <p:cNvSpPr/>
          <p:nvPr/>
        </p:nvSpPr>
        <p:spPr>
          <a:xfrm>
            <a:off x="-651983" y="401936"/>
            <a:ext cx="4761951" cy="66460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2" name="Rounded Rectangle 12">
            <a:extLst>
              <a:ext uri="{FF2B5EF4-FFF2-40B4-BE49-F238E27FC236}">
                <a16:creationId xmlns:a16="http://schemas.microsoft.com/office/drawing/2014/main" xmlns="" id="{806CFCA7-FFDE-1245-A5E5-FC324052B836}"/>
              </a:ext>
            </a:extLst>
          </p:cNvPr>
          <p:cNvSpPr/>
          <p:nvPr/>
        </p:nvSpPr>
        <p:spPr>
          <a:xfrm>
            <a:off x="4580251" y="406290"/>
            <a:ext cx="8104203" cy="66936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sz="2800" dirty="0">
              <a:solidFill>
                <a:schemeClr val="bg1"/>
              </a:solidFill>
            </a:endParaRPr>
          </a:p>
        </p:txBody>
      </p:sp>
      <p:sp>
        <p:nvSpPr>
          <p:cNvPr id="14" name="Rectangle 9">
            <a:extLst>
              <a:ext uri="{FF2B5EF4-FFF2-40B4-BE49-F238E27FC236}">
                <a16:creationId xmlns:a16="http://schemas.microsoft.com/office/drawing/2014/main" xmlns="" id="{6ACC01C5-8DE3-CB42-AFC2-E2C04C6EC66C}"/>
              </a:ext>
            </a:extLst>
          </p:cNvPr>
          <p:cNvSpPr/>
          <p:nvPr/>
        </p:nvSpPr>
        <p:spPr>
          <a:xfrm>
            <a:off x="0" y="6317673"/>
            <a:ext cx="12192000" cy="5403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pic>
        <p:nvPicPr>
          <p:cNvPr id="15" name="Picture 8">
            <a:extLst>
              <a:ext uri="{FF2B5EF4-FFF2-40B4-BE49-F238E27FC236}">
                <a16:creationId xmlns:a16="http://schemas.microsoft.com/office/drawing/2014/main" xmlns="" id="{068EB583-7033-EA4A-83C7-241C3A861F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913" y="6470715"/>
            <a:ext cx="710486" cy="253744"/>
          </a:xfrm>
          <a:prstGeom prst="rect">
            <a:avLst/>
          </a:prstGeom>
        </p:spPr>
      </p:pic>
      <p:sp>
        <p:nvSpPr>
          <p:cNvPr id="16" name="TextBox 10">
            <a:extLst>
              <a:ext uri="{FF2B5EF4-FFF2-40B4-BE49-F238E27FC236}">
                <a16:creationId xmlns:a16="http://schemas.microsoft.com/office/drawing/2014/main" xmlns="" id="{06EC17FB-B892-A14F-A15B-4A0FAF8F7467}"/>
              </a:ext>
            </a:extLst>
          </p:cNvPr>
          <p:cNvSpPr txBox="1"/>
          <p:nvPr/>
        </p:nvSpPr>
        <p:spPr>
          <a:xfrm>
            <a:off x="902524" y="6428310"/>
            <a:ext cx="28835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600">
                <a:solidFill>
                  <a:schemeClr val="accent1"/>
                </a:solidFill>
                <a:latin typeface="Sinkin Sans 300 Light" pitchFamily="2" charset="77"/>
              </a:rPr>
              <a:t>#</a:t>
            </a:r>
            <a:r>
              <a:rPr lang="ca-ES" sz="1200">
                <a:solidFill>
                  <a:schemeClr val="accent1"/>
                </a:solidFill>
                <a:latin typeface="Sinkin Sans 300 Light" pitchFamily="2" charset="77"/>
              </a:rPr>
              <a:t>SalutLaboral</a:t>
            </a:r>
          </a:p>
        </p:txBody>
      </p:sp>
      <p:sp>
        <p:nvSpPr>
          <p:cNvPr id="5" name="CuadroTexto 14">
            <a:extLst>
              <a:ext uri="{FF2B5EF4-FFF2-40B4-BE49-F238E27FC236}">
                <a16:creationId xmlns:a16="http://schemas.microsoft.com/office/drawing/2014/main" xmlns="" id="{FF65A450-A37F-D7D9-6D18-7C86EB07B9DB}"/>
              </a:ext>
            </a:extLst>
          </p:cNvPr>
          <p:cNvSpPr txBox="1"/>
          <p:nvPr/>
        </p:nvSpPr>
        <p:spPr>
          <a:xfrm>
            <a:off x="437490" y="2441809"/>
            <a:ext cx="10845438" cy="2931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s-ES" sz="2400" dirty="0"/>
              <a:t>Es un </a:t>
            </a:r>
            <a:r>
              <a:rPr lang="es-ES" sz="2400" b="1" dirty="0"/>
              <a:t>riesgo laboral de carácter psicosocial </a:t>
            </a:r>
            <a:r>
              <a:rPr lang="es-ES" sz="2400" dirty="0"/>
              <a:t>de obligada prevención obligada</a:t>
            </a:r>
          </a:p>
          <a:p>
            <a:pPr>
              <a:spcAft>
                <a:spcPts val="600"/>
              </a:spcAft>
            </a:pPr>
            <a:endParaRPr lang="ca-ES" sz="1050" dirty="0"/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accent2"/>
                </a:solidFill>
              </a:rPr>
              <a:t>IDENTIFICAR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accent2"/>
                </a:solidFill>
              </a:rPr>
              <a:t>EVALUAR </a:t>
            </a:r>
            <a:r>
              <a:rPr lang="es-ES" sz="2400" dirty="0">
                <a:solidFill>
                  <a:schemeClr val="accent2"/>
                </a:solidFill>
                <a:sym typeface="Wingdings" panose="05000000000000000000" pitchFamily="2" charset="2"/>
              </a:rPr>
              <a:t> Ley 10/2022; nuevo capítulo evaluaciones de riesgos generales</a:t>
            </a:r>
            <a:endParaRPr lang="es-ES" sz="2400" dirty="0">
              <a:solidFill>
                <a:schemeClr val="accent2"/>
              </a:solidFill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accent2"/>
                </a:solidFill>
              </a:rPr>
              <a:t>ACTUAR y CORREGIR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ca-ES" sz="2400" dirty="0">
              <a:solidFill>
                <a:schemeClr val="accent2"/>
              </a:solidFill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ca-ES" sz="2400" dirty="0"/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xmlns="" id="{B6079E26-4116-9A8A-6CED-9FFC3B41F484}"/>
              </a:ext>
            </a:extLst>
          </p:cNvPr>
          <p:cNvSpPr txBox="1"/>
          <p:nvPr/>
        </p:nvSpPr>
        <p:spPr>
          <a:xfrm>
            <a:off x="-367976" y="432582"/>
            <a:ext cx="44779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200" b="1" dirty="0">
                <a:solidFill>
                  <a:schemeClr val="bg1"/>
                </a:solidFill>
                <a:latin typeface="Sinkin Sans 600 SemiBold" pitchFamily="2" charset="77"/>
              </a:rPr>
              <a:t>HACIA DÓNDE VAMOS</a:t>
            </a:r>
          </a:p>
        </p:txBody>
      </p:sp>
      <p:sp>
        <p:nvSpPr>
          <p:cNvPr id="4" name="CuadroTexto 18">
            <a:extLst>
              <a:ext uri="{FF2B5EF4-FFF2-40B4-BE49-F238E27FC236}">
                <a16:creationId xmlns:a16="http://schemas.microsoft.com/office/drawing/2014/main" xmlns="" id="{FDE8E475-D4BD-C84E-370C-B6189138BDAD}"/>
              </a:ext>
            </a:extLst>
          </p:cNvPr>
          <p:cNvSpPr txBox="1"/>
          <p:nvPr/>
        </p:nvSpPr>
        <p:spPr>
          <a:xfrm>
            <a:off x="4580251" y="472627"/>
            <a:ext cx="6843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solidFill>
                  <a:schemeClr val="bg1"/>
                </a:solidFill>
                <a:latin typeface="Sinkin Sans 600 SemiBold" pitchFamily="50" charset="0"/>
              </a:rPr>
              <a:t>CONVENIO 190 OIT</a:t>
            </a:r>
          </a:p>
        </p:txBody>
      </p:sp>
      <p:sp>
        <p:nvSpPr>
          <p:cNvPr id="7" name="QuadreDeText 6">
            <a:extLst>
              <a:ext uri="{FF2B5EF4-FFF2-40B4-BE49-F238E27FC236}">
                <a16:creationId xmlns:a16="http://schemas.microsoft.com/office/drawing/2014/main" xmlns="" id="{E3FF3987-B109-DDB7-5288-2B34D7ECFCA2}"/>
              </a:ext>
            </a:extLst>
          </p:cNvPr>
          <p:cNvSpPr txBox="1"/>
          <p:nvPr/>
        </p:nvSpPr>
        <p:spPr>
          <a:xfrm>
            <a:off x="437490" y="1449992"/>
            <a:ext cx="108454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ES" sz="2400" dirty="0"/>
              <a:t>La </a:t>
            </a:r>
            <a:r>
              <a:rPr lang="es-ES" sz="2400" b="1" dirty="0"/>
              <a:t>violencia laboral </a:t>
            </a:r>
            <a:r>
              <a:rPr lang="es-ES" sz="2400" dirty="0"/>
              <a:t>es una manifestación de las desigualdad sociales y relaciones de poder en el ámbito laboral</a:t>
            </a:r>
            <a:endParaRPr lang="ca-ES" sz="2400" dirty="0"/>
          </a:p>
        </p:txBody>
      </p:sp>
      <p:pic>
        <p:nvPicPr>
          <p:cNvPr id="9" name="Imatge 8">
            <a:extLst>
              <a:ext uri="{FF2B5EF4-FFF2-40B4-BE49-F238E27FC236}">
                <a16:creationId xmlns:a16="http://schemas.microsoft.com/office/drawing/2014/main" xmlns="" id="{EB2612B0-DDB9-D579-01AB-5276E6FA4D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8992" y="4622865"/>
            <a:ext cx="9839325" cy="18478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2089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xmlns="" id="{90C6472C-9AA5-4F61-A56E-6AC2B7A2F86B}"/>
              </a:ext>
            </a:extLst>
          </p:cNvPr>
          <p:cNvSpPr txBox="1">
            <a:spLocks/>
          </p:cNvSpPr>
          <p:nvPr/>
        </p:nvSpPr>
        <p:spPr>
          <a:xfrm>
            <a:off x="559156" y="1374988"/>
            <a:ext cx="10448063" cy="55033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60000"/>
              </a:spcBef>
              <a:buNone/>
            </a:pPr>
            <a:endParaRPr lang="es-ES" sz="2200" dirty="0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xmlns="" id="{6ACC01C5-8DE3-CB42-AFC2-E2C04C6EC66C}"/>
              </a:ext>
            </a:extLst>
          </p:cNvPr>
          <p:cNvSpPr/>
          <p:nvPr/>
        </p:nvSpPr>
        <p:spPr>
          <a:xfrm>
            <a:off x="0" y="6317673"/>
            <a:ext cx="12192000" cy="5403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pic>
        <p:nvPicPr>
          <p:cNvPr id="7" name="Picture 8">
            <a:extLst>
              <a:ext uri="{FF2B5EF4-FFF2-40B4-BE49-F238E27FC236}">
                <a16:creationId xmlns:a16="http://schemas.microsoft.com/office/drawing/2014/main" xmlns="" id="{068EB583-7033-EA4A-83C7-241C3A861F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913" y="6470715"/>
            <a:ext cx="710486" cy="253744"/>
          </a:xfrm>
          <a:prstGeom prst="rect">
            <a:avLst/>
          </a:prstGeom>
        </p:spPr>
      </p:pic>
      <p:sp>
        <p:nvSpPr>
          <p:cNvPr id="9" name="TextBox 10">
            <a:extLst>
              <a:ext uri="{FF2B5EF4-FFF2-40B4-BE49-F238E27FC236}">
                <a16:creationId xmlns:a16="http://schemas.microsoft.com/office/drawing/2014/main" xmlns="" id="{06EC17FB-B892-A14F-A15B-4A0FAF8F7467}"/>
              </a:ext>
            </a:extLst>
          </p:cNvPr>
          <p:cNvSpPr txBox="1"/>
          <p:nvPr/>
        </p:nvSpPr>
        <p:spPr>
          <a:xfrm>
            <a:off x="902524" y="6428310"/>
            <a:ext cx="28835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600">
                <a:solidFill>
                  <a:schemeClr val="accent1"/>
                </a:solidFill>
                <a:latin typeface="Sinkin Sans 300 Light" pitchFamily="2" charset="77"/>
              </a:rPr>
              <a:t>#</a:t>
            </a:r>
            <a:r>
              <a:rPr lang="ca-ES" sz="1200">
                <a:solidFill>
                  <a:schemeClr val="accent1"/>
                </a:solidFill>
                <a:latin typeface="Sinkin Sans 300 Light" pitchFamily="2" charset="77"/>
              </a:rPr>
              <a:t>SalutLaboral</a:t>
            </a:r>
          </a:p>
        </p:txBody>
      </p:sp>
      <p:sp>
        <p:nvSpPr>
          <p:cNvPr id="12" name="Rounded Rectangle 6">
            <a:extLst>
              <a:ext uri="{FF2B5EF4-FFF2-40B4-BE49-F238E27FC236}">
                <a16:creationId xmlns:a16="http://schemas.microsoft.com/office/drawing/2014/main" xmlns="" id="{6258230D-3AC4-EA48-BA9F-35A43832DEDC}"/>
              </a:ext>
            </a:extLst>
          </p:cNvPr>
          <p:cNvSpPr/>
          <p:nvPr/>
        </p:nvSpPr>
        <p:spPr>
          <a:xfrm>
            <a:off x="-651983" y="401936"/>
            <a:ext cx="4761951" cy="66460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8" name="Rounded Rectangle 12">
            <a:extLst>
              <a:ext uri="{FF2B5EF4-FFF2-40B4-BE49-F238E27FC236}">
                <a16:creationId xmlns:a16="http://schemas.microsoft.com/office/drawing/2014/main" xmlns="" id="{806CFCA7-FFDE-1245-A5E5-FC324052B836}"/>
              </a:ext>
            </a:extLst>
          </p:cNvPr>
          <p:cNvSpPr/>
          <p:nvPr/>
        </p:nvSpPr>
        <p:spPr>
          <a:xfrm>
            <a:off x="4580251" y="406290"/>
            <a:ext cx="8104203" cy="66936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sz="2800" dirty="0">
              <a:solidFill>
                <a:schemeClr val="bg1"/>
              </a:solidFill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4580251" y="472627"/>
            <a:ext cx="6843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solidFill>
                  <a:schemeClr val="bg1"/>
                </a:solidFill>
                <a:latin typeface="Sinkin Sans 600 SemiBold" pitchFamily="50" charset="0"/>
              </a:rPr>
              <a:t>Trabajo digno y salud laboral</a:t>
            </a:r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xmlns="" id="{6550FEBE-7A9D-7642-BAC1-645E7BE680AE}"/>
              </a:ext>
            </a:extLst>
          </p:cNvPr>
          <p:cNvSpPr txBox="1"/>
          <p:nvPr/>
        </p:nvSpPr>
        <p:spPr>
          <a:xfrm>
            <a:off x="-367976" y="432582"/>
            <a:ext cx="44779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200" b="1" dirty="0">
                <a:solidFill>
                  <a:schemeClr val="bg1"/>
                </a:solidFill>
                <a:latin typeface="Sinkin Sans 600 SemiBold" pitchFamily="2" charset="77"/>
              </a:rPr>
              <a:t>HACIA DÓNDE VAMOS</a:t>
            </a:r>
          </a:p>
        </p:txBody>
      </p:sp>
      <p:pic>
        <p:nvPicPr>
          <p:cNvPr id="2" name="Imagen 16">
            <a:extLst>
              <a:ext uri="{FF2B5EF4-FFF2-40B4-BE49-F238E27FC236}">
                <a16:creationId xmlns:a16="http://schemas.microsoft.com/office/drawing/2014/main" xmlns="" id="{C251AA59-68FB-42F3-D303-0B0C5D2833F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217" y="3300023"/>
            <a:ext cx="5042870" cy="3297564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xmlns="" id="{7E2115A8-0459-EE05-AFDB-E54375D1B21D}"/>
              </a:ext>
            </a:extLst>
          </p:cNvPr>
          <p:cNvSpPr txBox="1">
            <a:spLocks/>
          </p:cNvSpPr>
          <p:nvPr/>
        </p:nvSpPr>
        <p:spPr>
          <a:xfrm>
            <a:off x="389043" y="3406754"/>
            <a:ext cx="7405740" cy="2198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800" dirty="0">
                <a:solidFill>
                  <a:srgbClr val="F13B2B"/>
                </a:solidFill>
                <a:latin typeface="+mn-lt"/>
              </a:rPr>
              <a:t>Turno abierto de palabras para esta y otras preguntas</a:t>
            </a:r>
          </a:p>
          <a:p>
            <a:endParaRPr lang="es-ES" sz="4800" b="1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xmlns="" id="{6EBFE508-65D6-0DBA-C232-9D38F6F712AC}"/>
              </a:ext>
            </a:extLst>
          </p:cNvPr>
          <p:cNvSpPr txBox="1">
            <a:spLocks/>
          </p:cNvSpPr>
          <p:nvPr/>
        </p:nvSpPr>
        <p:spPr>
          <a:xfrm>
            <a:off x="350126" y="1595453"/>
            <a:ext cx="11533997" cy="1379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800" b="1" dirty="0">
                <a:solidFill>
                  <a:sysClr val="windowText" lastClr="000000"/>
                </a:solidFill>
                <a:latin typeface="+mn-lt"/>
              </a:rPr>
              <a:t>¿Qué relación hay entre trabajo digno y salud laboral?</a:t>
            </a:r>
          </a:p>
          <a:p>
            <a:endParaRPr lang="es-ES" sz="4800" b="1" dirty="0">
              <a:solidFill>
                <a:sysClr val="windowText" lastClr="000000"/>
              </a:solidFill>
              <a:latin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67039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xmlns="" id="{90C6472C-9AA5-4F61-A56E-6AC2B7A2F86B}"/>
              </a:ext>
            </a:extLst>
          </p:cNvPr>
          <p:cNvSpPr txBox="1">
            <a:spLocks/>
          </p:cNvSpPr>
          <p:nvPr/>
        </p:nvSpPr>
        <p:spPr>
          <a:xfrm>
            <a:off x="559156" y="1374988"/>
            <a:ext cx="10448063" cy="55033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60000"/>
              </a:spcBef>
              <a:buNone/>
            </a:pPr>
            <a:endParaRPr lang="es-ES" sz="2200" dirty="0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xmlns="" id="{6ACC01C5-8DE3-CB42-AFC2-E2C04C6EC66C}"/>
              </a:ext>
            </a:extLst>
          </p:cNvPr>
          <p:cNvSpPr/>
          <p:nvPr/>
        </p:nvSpPr>
        <p:spPr>
          <a:xfrm>
            <a:off x="0" y="6317673"/>
            <a:ext cx="12192000" cy="5403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pic>
        <p:nvPicPr>
          <p:cNvPr id="7" name="Picture 8">
            <a:extLst>
              <a:ext uri="{FF2B5EF4-FFF2-40B4-BE49-F238E27FC236}">
                <a16:creationId xmlns:a16="http://schemas.microsoft.com/office/drawing/2014/main" xmlns="" id="{068EB583-7033-EA4A-83C7-241C3A861F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913" y="6470715"/>
            <a:ext cx="710486" cy="253744"/>
          </a:xfrm>
          <a:prstGeom prst="rect">
            <a:avLst/>
          </a:prstGeom>
        </p:spPr>
      </p:pic>
      <p:sp>
        <p:nvSpPr>
          <p:cNvPr id="9" name="TextBox 10">
            <a:extLst>
              <a:ext uri="{FF2B5EF4-FFF2-40B4-BE49-F238E27FC236}">
                <a16:creationId xmlns:a16="http://schemas.microsoft.com/office/drawing/2014/main" xmlns="" id="{06EC17FB-B892-A14F-A15B-4A0FAF8F7467}"/>
              </a:ext>
            </a:extLst>
          </p:cNvPr>
          <p:cNvSpPr txBox="1"/>
          <p:nvPr/>
        </p:nvSpPr>
        <p:spPr>
          <a:xfrm>
            <a:off x="902524" y="6428310"/>
            <a:ext cx="28835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600">
                <a:solidFill>
                  <a:schemeClr val="accent1"/>
                </a:solidFill>
                <a:latin typeface="Sinkin Sans 300 Light" pitchFamily="2" charset="77"/>
              </a:rPr>
              <a:t>#</a:t>
            </a:r>
            <a:r>
              <a:rPr lang="ca-ES" sz="1200">
                <a:solidFill>
                  <a:schemeClr val="accent1"/>
                </a:solidFill>
                <a:latin typeface="Sinkin Sans 300 Light" pitchFamily="2" charset="77"/>
              </a:rPr>
              <a:t>SalutLaboral</a:t>
            </a:r>
          </a:p>
        </p:txBody>
      </p:sp>
      <p:sp>
        <p:nvSpPr>
          <p:cNvPr id="12" name="Rounded Rectangle 6">
            <a:extLst>
              <a:ext uri="{FF2B5EF4-FFF2-40B4-BE49-F238E27FC236}">
                <a16:creationId xmlns:a16="http://schemas.microsoft.com/office/drawing/2014/main" xmlns="" id="{6258230D-3AC4-EA48-BA9F-35A43832DEDC}"/>
              </a:ext>
            </a:extLst>
          </p:cNvPr>
          <p:cNvSpPr/>
          <p:nvPr/>
        </p:nvSpPr>
        <p:spPr>
          <a:xfrm>
            <a:off x="-651983" y="401936"/>
            <a:ext cx="4761951" cy="66460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8" name="Rounded Rectangle 12">
            <a:extLst>
              <a:ext uri="{FF2B5EF4-FFF2-40B4-BE49-F238E27FC236}">
                <a16:creationId xmlns:a16="http://schemas.microsoft.com/office/drawing/2014/main" xmlns="" id="{806CFCA7-FFDE-1245-A5E5-FC324052B836}"/>
              </a:ext>
            </a:extLst>
          </p:cNvPr>
          <p:cNvSpPr/>
          <p:nvPr/>
        </p:nvSpPr>
        <p:spPr>
          <a:xfrm>
            <a:off x="4580251" y="406290"/>
            <a:ext cx="8104203" cy="66936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sz="2800" dirty="0">
              <a:solidFill>
                <a:schemeClr val="bg1"/>
              </a:solidFill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4580251" y="472627"/>
            <a:ext cx="6843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solidFill>
                  <a:schemeClr val="bg1"/>
                </a:solidFill>
                <a:latin typeface="Sinkin Sans 600 SemiBold" pitchFamily="50" charset="0"/>
              </a:rPr>
              <a:t>Trabajo digno y salud laboral</a:t>
            </a:r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xmlns="" id="{6550FEBE-7A9D-7642-BAC1-645E7BE680AE}"/>
              </a:ext>
            </a:extLst>
          </p:cNvPr>
          <p:cNvSpPr txBox="1"/>
          <p:nvPr/>
        </p:nvSpPr>
        <p:spPr>
          <a:xfrm>
            <a:off x="-367976" y="432582"/>
            <a:ext cx="44779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200" b="1" dirty="0">
                <a:solidFill>
                  <a:schemeClr val="bg1"/>
                </a:solidFill>
                <a:latin typeface="Sinkin Sans 600 SemiBold" pitchFamily="2" charset="77"/>
              </a:rPr>
              <a:t>HACIA DÓNDE VAMOS</a:t>
            </a:r>
          </a:p>
        </p:txBody>
      </p:sp>
      <p:pic>
        <p:nvPicPr>
          <p:cNvPr id="2" name="Imagen 16">
            <a:extLst>
              <a:ext uri="{FF2B5EF4-FFF2-40B4-BE49-F238E27FC236}">
                <a16:creationId xmlns:a16="http://schemas.microsoft.com/office/drawing/2014/main" xmlns="" id="{C251AA59-68FB-42F3-D303-0B0C5D2833F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217" y="3300023"/>
            <a:ext cx="5042870" cy="3297564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xmlns="" id="{6EBFE508-65D6-0DBA-C232-9D38F6F712AC}"/>
              </a:ext>
            </a:extLst>
          </p:cNvPr>
          <p:cNvSpPr txBox="1">
            <a:spLocks/>
          </p:cNvSpPr>
          <p:nvPr/>
        </p:nvSpPr>
        <p:spPr>
          <a:xfrm>
            <a:off x="350126" y="1595453"/>
            <a:ext cx="11533997" cy="13796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800" b="1" dirty="0">
                <a:solidFill>
                  <a:sysClr val="windowText" lastClr="000000"/>
                </a:solidFill>
                <a:latin typeface="+mn-lt"/>
              </a:rPr>
              <a:t>¿Qué relación hay entre trabajo digno y salud laboral?</a:t>
            </a:r>
          </a:p>
          <a:p>
            <a:endParaRPr lang="es-ES" sz="4800" b="1" dirty="0">
              <a:solidFill>
                <a:sysClr val="windowText" lastClr="000000"/>
              </a:solidFill>
              <a:latin typeface="+mn-lt"/>
            </a:endParaRP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xmlns="" id="{5DF2BFDA-09D8-433B-8595-29365D12A8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48789398"/>
              </p:ext>
            </p:extLst>
          </p:nvPr>
        </p:nvGraphicFramePr>
        <p:xfrm>
          <a:off x="1129149" y="2896204"/>
          <a:ext cx="6373898" cy="34767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977664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142" y="3313623"/>
            <a:ext cx="1499716" cy="149971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866990E2-EBAA-4C5C-CEDA-5CF2A7440CA1}"/>
              </a:ext>
            </a:extLst>
          </p:cNvPr>
          <p:cNvSpPr txBox="1">
            <a:spLocks/>
          </p:cNvSpPr>
          <p:nvPr/>
        </p:nvSpPr>
        <p:spPr>
          <a:xfrm>
            <a:off x="953213" y="1502878"/>
            <a:ext cx="10654587" cy="42914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>
                <a:solidFill>
                  <a:sysClr val="windowText" lastClr="000000"/>
                </a:solidFill>
                <a:latin typeface="+mn-lt"/>
              </a:rPr>
              <a:t>Muchas gracias por su atención y participación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93922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-1" y="0"/>
            <a:ext cx="1928331" cy="6858000"/>
          </a:xfrm>
          <a:prstGeom prst="rect">
            <a:avLst/>
          </a:prstGeom>
          <a:pattFill prst="pct90">
            <a:fgClr>
              <a:srgbClr val="005847"/>
            </a:fgClr>
            <a:bgClr>
              <a:srgbClr val="009870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xmlns="" id="{9D3EF158-F574-D84A-920C-4B6AFCCE42C7}"/>
              </a:ext>
            </a:extLst>
          </p:cNvPr>
          <p:cNvSpPr txBox="1">
            <a:spLocks/>
          </p:cNvSpPr>
          <p:nvPr/>
        </p:nvSpPr>
        <p:spPr>
          <a:xfrm>
            <a:off x="2095642" y="1182869"/>
            <a:ext cx="9164096" cy="30639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800" b="1" dirty="0">
                <a:solidFill>
                  <a:srgbClr val="FFFFFF"/>
                </a:solidFill>
                <a:latin typeface="Calibri" panose="020F0502020204030204"/>
              </a:rPr>
              <a:t>ESPACIO TALLER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800" b="1" dirty="0">
                <a:solidFill>
                  <a:srgbClr val="FFFFFF"/>
                </a:solidFill>
                <a:latin typeface="Calibri" panose="020F0502020204030204"/>
              </a:rPr>
              <a:t>Evaluación de Riesgos Psicosociales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4800" b="1" dirty="0">
              <a:solidFill>
                <a:srgbClr val="FFFFFF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3600" b="1" dirty="0">
                <a:solidFill>
                  <a:srgbClr val="FFFFFF"/>
                </a:solidFill>
                <a:latin typeface="Calibri" panose="020F0502020204030204"/>
              </a:rPr>
              <a:t>Caso Práctico sobre datos reales de entidades de la ESS dedicadas al cuidado</a:t>
            </a:r>
            <a:endParaRPr kumimoji="0" lang="es-E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</p:txBody>
      </p:sp>
      <p:sp>
        <p:nvSpPr>
          <p:cNvPr id="5" name="Rounded Rectangle 8">
            <a:extLst>
              <a:ext uri="{FF2B5EF4-FFF2-40B4-BE49-F238E27FC236}">
                <a16:creationId xmlns:a16="http://schemas.microsoft.com/office/drawing/2014/main" xmlns="" id="{1E2FC210-4959-F044-89BD-31B65AEB5C3A}"/>
              </a:ext>
            </a:extLst>
          </p:cNvPr>
          <p:cNvSpPr/>
          <p:nvPr/>
        </p:nvSpPr>
        <p:spPr>
          <a:xfrm>
            <a:off x="2178660" y="5712070"/>
            <a:ext cx="9658965" cy="642374"/>
          </a:xfrm>
          <a:prstGeom prst="roundRect">
            <a:avLst/>
          </a:prstGeom>
          <a:solidFill>
            <a:srgbClr val="DD4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xmlns="" id="{304875B3-5D2B-1148-9BE5-5ADBEF3A3E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2686" y="5205216"/>
            <a:ext cx="1645568" cy="164556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27632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9">
            <a:extLst>
              <a:ext uri="{FF2B5EF4-FFF2-40B4-BE49-F238E27FC236}">
                <a16:creationId xmlns:a16="http://schemas.microsoft.com/office/drawing/2014/main" xmlns="" id="{6ACC01C5-8DE3-CB42-AFC2-E2C04C6EC66C}"/>
              </a:ext>
            </a:extLst>
          </p:cNvPr>
          <p:cNvSpPr/>
          <p:nvPr/>
        </p:nvSpPr>
        <p:spPr>
          <a:xfrm>
            <a:off x="0" y="6317673"/>
            <a:ext cx="12192000" cy="5403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pic>
        <p:nvPicPr>
          <p:cNvPr id="7" name="Picture 8">
            <a:extLst>
              <a:ext uri="{FF2B5EF4-FFF2-40B4-BE49-F238E27FC236}">
                <a16:creationId xmlns:a16="http://schemas.microsoft.com/office/drawing/2014/main" xmlns="" id="{068EB583-7033-EA4A-83C7-241C3A861F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913" y="6470715"/>
            <a:ext cx="710486" cy="253744"/>
          </a:xfrm>
          <a:prstGeom prst="rect">
            <a:avLst/>
          </a:prstGeom>
        </p:spPr>
      </p:pic>
      <p:sp>
        <p:nvSpPr>
          <p:cNvPr id="9" name="TextBox 10">
            <a:extLst>
              <a:ext uri="{FF2B5EF4-FFF2-40B4-BE49-F238E27FC236}">
                <a16:creationId xmlns:a16="http://schemas.microsoft.com/office/drawing/2014/main" xmlns="" id="{06EC17FB-B892-A14F-A15B-4A0FAF8F7467}"/>
              </a:ext>
            </a:extLst>
          </p:cNvPr>
          <p:cNvSpPr txBox="1"/>
          <p:nvPr/>
        </p:nvSpPr>
        <p:spPr>
          <a:xfrm>
            <a:off x="902524" y="6428310"/>
            <a:ext cx="28835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600">
                <a:solidFill>
                  <a:schemeClr val="accent1"/>
                </a:solidFill>
                <a:latin typeface="Sinkin Sans 300 Light" pitchFamily="2" charset="77"/>
              </a:rPr>
              <a:t>#</a:t>
            </a:r>
            <a:r>
              <a:rPr lang="ca-ES" sz="1200">
                <a:solidFill>
                  <a:schemeClr val="accent1"/>
                </a:solidFill>
                <a:latin typeface="Sinkin Sans 300 Light" pitchFamily="2" charset="77"/>
              </a:rPr>
              <a:t>SalutLaboral</a:t>
            </a:r>
          </a:p>
        </p:txBody>
      </p:sp>
      <p:sp>
        <p:nvSpPr>
          <p:cNvPr id="12" name="Rounded Rectangle 6">
            <a:extLst>
              <a:ext uri="{FF2B5EF4-FFF2-40B4-BE49-F238E27FC236}">
                <a16:creationId xmlns:a16="http://schemas.microsoft.com/office/drawing/2014/main" xmlns="" id="{6258230D-3AC4-EA48-BA9F-35A43832DEDC}"/>
              </a:ext>
            </a:extLst>
          </p:cNvPr>
          <p:cNvSpPr/>
          <p:nvPr/>
        </p:nvSpPr>
        <p:spPr>
          <a:xfrm>
            <a:off x="-651983" y="401936"/>
            <a:ext cx="4761951" cy="66460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8" name="Rounded Rectangle 12">
            <a:extLst>
              <a:ext uri="{FF2B5EF4-FFF2-40B4-BE49-F238E27FC236}">
                <a16:creationId xmlns:a16="http://schemas.microsoft.com/office/drawing/2014/main" xmlns="" id="{806CFCA7-FFDE-1245-A5E5-FC324052B836}"/>
              </a:ext>
            </a:extLst>
          </p:cNvPr>
          <p:cNvSpPr/>
          <p:nvPr/>
        </p:nvSpPr>
        <p:spPr>
          <a:xfrm>
            <a:off x="4580251" y="406290"/>
            <a:ext cx="8104203" cy="66936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sz="2800" dirty="0">
              <a:solidFill>
                <a:schemeClr val="bg1"/>
              </a:solidFill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4580250" y="463359"/>
            <a:ext cx="77641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solidFill>
                  <a:schemeClr val="bg1"/>
                </a:solidFill>
                <a:latin typeface="Sinkin Sans 600 SemiBold" pitchFamily="50" charset="0"/>
              </a:rPr>
              <a:t>Exposición: los riesgos psicosociales y su evaluación</a:t>
            </a:r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xmlns="" id="{6550FEBE-7A9D-7642-BAC1-645E7BE680AE}"/>
              </a:ext>
            </a:extLst>
          </p:cNvPr>
          <p:cNvSpPr txBox="1"/>
          <p:nvPr/>
        </p:nvSpPr>
        <p:spPr>
          <a:xfrm>
            <a:off x="-367976" y="432582"/>
            <a:ext cx="44779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200" b="1" dirty="0">
                <a:solidFill>
                  <a:schemeClr val="bg1"/>
                </a:solidFill>
                <a:latin typeface="Sinkin Sans 600 SemiBold" pitchFamily="2" charset="77"/>
              </a:rPr>
              <a:t>ESPACIO TALLER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xmlns="" id="{14D97B25-4D73-B300-FEE5-82F96F4660BB}"/>
              </a:ext>
            </a:extLst>
          </p:cNvPr>
          <p:cNvSpPr txBox="1">
            <a:spLocks noChangeArrowheads="1"/>
          </p:cNvSpPr>
          <p:nvPr/>
        </p:nvSpPr>
        <p:spPr>
          <a:xfrm>
            <a:off x="470006" y="1740294"/>
            <a:ext cx="6111550" cy="402971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s-ES" altLang="es-ES" dirty="0"/>
              <a:t>Los </a:t>
            </a:r>
            <a:r>
              <a:rPr lang="es-ES" altLang="es-ES" b="1" dirty="0"/>
              <a:t>Factores Psicosociales </a:t>
            </a:r>
            <a:r>
              <a:rPr lang="es-ES" altLang="es-ES" dirty="0"/>
              <a:t>son aquellas condiciones que se encuentran presentes en una situación de trabajo y que están relacionadas con la </a:t>
            </a:r>
            <a:r>
              <a:rPr lang="es-ES" altLang="es-ES" b="1" dirty="0">
                <a:solidFill>
                  <a:srgbClr val="E73B2B"/>
                </a:solidFill>
              </a:rPr>
              <a:t>organización, el contenido del trabajo y la realización de la tarea</a:t>
            </a:r>
            <a:r>
              <a:rPr lang="es-ES" altLang="es-ES" dirty="0"/>
              <a:t>, y que pueden afectar tanto al bienestar o a la salud (específicamente psicológica o mental) de la persona trabajadora como al desarrollo de la organización.</a:t>
            </a:r>
          </a:p>
        </p:txBody>
      </p:sp>
      <p:pic>
        <p:nvPicPr>
          <p:cNvPr id="4" name="Imagen 1">
            <a:extLst>
              <a:ext uri="{FF2B5EF4-FFF2-40B4-BE49-F238E27FC236}">
                <a16:creationId xmlns:a16="http://schemas.microsoft.com/office/drawing/2014/main" xmlns="" id="{3CB22CD6-2305-4664-2A9A-4C7BD851FB6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4505" y="1132719"/>
            <a:ext cx="4587489" cy="524486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39789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ítulo 1">
            <a:extLst>
              <a:ext uri="{FF2B5EF4-FFF2-40B4-BE49-F238E27FC236}">
                <a16:creationId xmlns:a16="http://schemas.microsoft.com/office/drawing/2014/main" xmlns="" id="{B3D4A515-47A0-4F94-98E3-778C53B82DBA}"/>
              </a:ext>
            </a:extLst>
          </p:cNvPr>
          <p:cNvSpPr txBox="1">
            <a:spLocks/>
          </p:cNvSpPr>
          <p:nvPr/>
        </p:nvSpPr>
        <p:spPr>
          <a:xfrm>
            <a:off x="372760" y="1491681"/>
            <a:ext cx="9824569" cy="69957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3200" b="1" dirty="0">
                <a:solidFill>
                  <a:schemeClr val="accent2"/>
                </a:solidFill>
                <a:latin typeface="+mn-lt"/>
              </a:rPr>
              <a:t>EL </a:t>
            </a:r>
            <a:r>
              <a:rPr lang="es-ES" sz="3200" b="1" dirty="0">
                <a:solidFill>
                  <a:srgbClr val="E73B2B"/>
                </a:solidFill>
                <a:latin typeface="+mn-lt"/>
              </a:rPr>
              <a:t>MÉTODO</a:t>
            </a:r>
            <a:r>
              <a:rPr lang="es-ES" sz="3200" b="1" dirty="0">
                <a:solidFill>
                  <a:schemeClr val="accent2"/>
                </a:solidFill>
                <a:latin typeface="+mn-lt"/>
              </a:rPr>
              <a:t> ISTAS-21</a:t>
            </a:r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xmlns="" id="{116052AF-6A07-45ED-A1E7-7CB232CF2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305" y="2402039"/>
            <a:ext cx="4392121" cy="3129572"/>
          </a:xfrm>
        </p:spPr>
        <p:txBody>
          <a:bodyPr/>
          <a:lstStyle/>
          <a:p>
            <a:pPr>
              <a:buClr>
                <a:srgbClr val="E73B2B"/>
              </a:buClr>
            </a:pPr>
            <a:r>
              <a:rPr lang="es-ES" sz="2000" dirty="0"/>
              <a:t>Método de reconocido prestigio internacional.
Válido por la PRL y utilizado habitualmente por </a:t>
            </a:r>
            <a:r>
              <a:rPr lang="es-ES" sz="2000" dirty="0" err="1"/>
              <a:t>SePrA</a:t>
            </a:r>
            <a:r>
              <a:rPr lang="es-ES" sz="2000" dirty="0"/>
              <a:t>.
Existen datos poblacionales de referencia en el estado español.
Tomamos como referencia la versión actual, a partir de 2017, que agrupa 20 factores psicosociales.</a:t>
            </a:r>
            <a:endParaRPr lang="es-ES" dirty="0">
              <a:solidFill>
                <a:schemeClr val="tx1"/>
              </a:solidFill>
            </a:endParaRPr>
          </a:p>
          <a:p>
            <a:endParaRPr lang="es-ES" dirty="0">
              <a:solidFill>
                <a:schemeClr val="tx1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DCB838A5-FED4-472A-8C58-7E4DBF24E2F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36880" y="1394557"/>
            <a:ext cx="5838704" cy="5291126"/>
          </a:xfrm>
          <a:prstGeom prst="rect">
            <a:avLst/>
          </a:prstGeom>
        </p:spPr>
      </p:pic>
      <p:sp>
        <p:nvSpPr>
          <p:cNvPr id="9" name="Marcador de contenido 2">
            <a:extLst>
              <a:ext uri="{FF2B5EF4-FFF2-40B4-BE49-F238E27FC236}">
                <a16:creationId xmlns:a16="http://schemas.microsoft.com/office/drawing/2014/main" xmlns="" id="{96630006-A324-4BBE-BA67-FAD2D7E62ED9}"/>
              </a:ext>
            </a:extLst>
          </p:cNvPr>
          <p:cNvSpPr txBox="1">
            <a:spLocks/>
          </p:cNvSpPr>
          <p:nvPr/>
        </p:nvSpPr>
        <p:spPr>
          <a:xfrm>
            <a:off x="352305" y="5948842"/>
            <a:ext cx="4780584" cy="58222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1200" dirty="0"/>
              <a:t>Fuente: S. Moncada, C. Llorens, T.S. Kristensen (2004), Manual para la evaluación de riesgos psicosociales en el trabajo. Instituto Sindical de Trabajo, Ambiente y Salud (ISTAS).</a:t>
            </a:r>
          </a:p>
        </p:txBody>
      </p:sp>
      <p:sp>
        <p:nvSpPr>
          <p:cNvPr id="2" name="Rounded Rectangle 6">
            <a:extLst>
              <a:ext uri="{FF2B5EF4-FFF2-40B4-BE49-F238E27FC236}">
                <a16:creationId xmlns:a16="http://schemas.microsoft.com/office/drawing/2014/main" xmlns="" id="{7BD0885C-6161-B3C7-935F-A69D449E9F0B}"/>
              </a:ext>
            </a:extLst>
          </p:cNvPr>
          <p:cNvSpPr/>
          <p:nvPr/>
        </p:nvSpPr>
        <p:spPr>
          <a:xfrm>
            <a:off x="-651983" y="401936"/>
            <a:ext cx="4761951" cy="66460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5" name="Rounded Rectangle 12">
            <a:extLst>
              <a:ext uri="{FF2B5EF4-FFF2-40B4-BE49-F238E27FC236}">
                <a16:creationId xmlns:a16="http://schemas.microsoft.com/office/drawing/2014/main" xmlns="" id="{ACA43997-1A8E-F04D-9A6C-0477AF3505EE}"/>
              </a:ext>
            </a:extLst>
          </p:cNvPr>
          <p:cNvSpPr/>
          <p:nvPr/>
        </p:nvSpPr>
        <p:spPr>
          <a:xfrm>
            <a:off x="4580251" y="406290"/>
            <a:ext cx="8104203" cy="66936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sz="2800" dirty="0">
              <a:solidFill>
                <a:schemeClr val="bg1"/>
              </a:solidFill>
            </a:endParaRPr>
          </a:p>
        </p:txBody>
      </p:sp>
      <p:sp>
        <p:nvSpPr>
          <p:cNvPr id="8" name="CuadroTexto 18">
            <a:extLst>
              <a:ext uri="{FF2B5EF4-FFF2-40B4-BE49-F238E27FC236}">
                <a16:creationId xmlns:a16="http://schemas.microsoft.com/office/drawing/2014/main" xmlns="" id="{5CF28DFE-3398-23E4-FEB6-EFE076FADCA6}"/>
              </a:ext>
            </a:extLst>
          </p:cNvPr>
          <p:cNvSpPr txBox="1"/>
          <p:nvPr/>
        </p:nvSpPr>
        <p:spPr>
          <a:xfrm>
            <a:off x="4580250" y="463359"/>
            <a:ext cx="77641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solidFill>
                  <a:schemeClr val="bg1"/>
                </a:solidFill>
                <a:latin typeface="Sinkin Sans 600 SemiBold" pitchFamily="50" charset="0"/>
              </a:rPr>
              <a:t>Exposición: los riesgos psicosociales y su evaluación</a:t>
            </a: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xmlns="" id="{C44D3A4F-1EF7-4CAC-50FB-C792B4A7B577}"/>
              </a:ext>
            </a:extLst>
          </p:cNvPr>
          <p:cNvSpPr txBox="1"/>
          <p:nvPr/>
        </p:nvSpPr>
        <p:spPr>
          <a:xfrm>
            <a:off x="-367976" y="432582"/>
            <a:ext cx="44779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200" b="1" dirty="0">
                <a:solidFill>
                  <a:schemeClr val="bg1"/>
                </a:solidFill>
                <a:latin typeface="Sinkin Sans 600 SemiBold" pitchFamily="2" charset="77"/>
              </a:rPr>
              <a:t>ESPACIO TALLER</a:t>
            </a:r>
          </a:p>
        </p:txBody>
      </p:sp>
    </p:spTree>
    <p:extLst>
      <p:ext uri="{BB962C8B-B14F-4D97-AF65-F5344CB8AC3E}">
        <p14:creationId xmlns:p14="http://schemas.microsoft.com/office/powerpoint/2010/main" val="3353838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ítulo 1">
            <a:extLst>
              <a:ext uri="{FF2B5EF4-FFF2-40B4-BE49-F238E27FC236}">
                <a16:creationId xmlns:a16="http://schemas.microsoft.com/office/drawing/2014/main" xmlns="" id="{B3D4A515-47A0-4F94-98E3-778C53B82DBA}"/>
              </a:ext>
            </a:extLst>
          </p:cNvPr>
          <p:cNvSpPr txBox="1">
            <a:spLocks/>
          </p:cNvSpPr>
          <p:nvPr/>
        </p:nvSpPr>
        <p:spPr>
          <a:xfrm>
            <a:off x="298484" y="704348"/>
            <a:ext cx="10328876" cy="132863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s-ES" sz="3200" b="1" dirty="0">
              <a:solidFill>
                <a:schemeClr val="accent2"/>
              </a:solidFill>
              <a:latin typeface="+mn-lt"/>
            </a:endParaRPr>
          </a:p>
          <a:p>
            <a:r>
              <a:rPr lang="es-ES" sz="12800" b="1" dirty="0">
                <a:solidFill>
                  <a:srgbClr val="E73B2B"/>
                </a:solidFill>
                <a:latin typeface="+mn-lt"/>
              </a:rPr>
              <a:t>EL ESBOZO DE UN REFERENTE POBLACIONAL DE LA ESS:</a:t>
            </a:r>
          </a:p>
          <a:p>
            <a:r>
              <a:rPr lang="es-ES" sz="12800" b="1" dirty="0">
                <a:solidFill>
                  <a:srgbClr val="E73B2B"/>
                </a:solidFill>
                <a:latin typeface="+mn-lt"/>
              </a:rPr>
              <a:t>La afectación de los factores psicosociales a las cooperativas</a:t>
            </a:r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xmlns="" id="{116052AF-6A07-45ED-A1E7-7CB232CF2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363" y="2272879"/>
            <a:ext cx="10211490" cy="3880773"/>
          </a:xfrm>
        </p:spPr>
        <p:txBody>
          <a:bodyPr>
            <a:normAutofit fontScale="92500" lnSpcReduction="20000"/>
          </a:bodyPr>
          <a:lstStyle/>
          <a:p>
            <a:endParaRPr lang="es-ES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s-ES" b="1" dirty="0"/>
              <a:t>MUESTRA</a:t>
            </a:r>
          </a:p>
          <a:p>
            <a:pPr marL="0" indent="0">
              <a:buNone/>
            </a:pPr>
            <a:endParaRPr lang="es-ES" b="1" dirty="0"/>
          </a:p>
          <a:p>
            <a:pPr>
              <a:buClr>
                <a:srgbClr val="E73B2B"/>
              </a:buClr>
            </a:pPr>
            <a:r>
              <a:rPr lang="es-ES" b="1" dirty="0"/>
              <a:t>15 COOPERATIVAS </a:t>
            </a:r>
            <a:r>
              <a:rPr lang="es-ES" dirty="0"/>
              <a:t>– 14 en Cataluña, 1 en Madrid
</a:t>
            </a:r>
            <a:r>
              <a:rPr lang="es-ES" b="1" dirty="0"/>
              <a:t>2.000 personas trabajadoras afectadas</a:t>
            </a:r>
            <a:r>
              <a:rPr lang="es-ES" dirty="0"/>
              <a:t>, aproximadamente.
</a:t>
            </a:r>
            <a:r>
              <a:rPr lang="es-ES" b="1" dirty="0"/>
              <a:t>1.502 respuestas registradas </a:t>
            </a:r>
            <a:r>
              <a:rPr lang="es-ES" dirty="0"/>
              <a:t>
</a:t>
            </a:r>
            <a:r>
              <a:rPr lang="es-ES" b="1" dirty="0"/>
              <a:t>75%</a:t>
            </a:r>
            <a:r>
              <a:rPr lang="es-ES" dirty="0"/>
              <a:t> tasa de respuesta total</a:t>
            </a:r>
            <a:endParaRPr lang="es-E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s-ES" b="1" dirty="0">
                <a:solidFill>
                  <a:schemeClr val="tx1"/>
                </a:solidFill>
              </a:rPr>
              <a:t>	</a:t>
            </a:r>
            <a:endParaRPr lang="es-ES" b="1" dirty="0"/>
          </a:p>
          <a:p>
            <a:pPr marL="0" indent="0">
              <a:buNone/>
            </a:pPr>
            <a:endParaRPr lang="es-ES" sz="19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s-ES" sz="1900" b="1" dirty="0">
                <a:solidFill>
                  <a:schemeClr val="tx1"/>
                </a:solidFill>
              </a:rPr>
              <a:t>	</a:t>
            </a:r>
            <a:r>
              <a:rPr lang="es-ES" sz="1900" b="1" dirty="0"/>
              <a:t>ORIGEN DE LOS DATOS: </a:t>
            </a:r>
            <a:r>
              <a:rPr lang="es-ES" sz="1900" dirty="0"/>
              <a:t>evaluaciones realizadas, Método </a:t>
            </a:r>
            <a:r>
              <a:rPr lang="es-ES" sz="1900" dirty="0" err="1"/>
              <a:t>Istas</a:t>
            </a:r>
            <a:r>
              <a:rPr lang="es-ES" sz="1900" dirty="0"/>
              <a:t> versión v.2.0 entre 2017 y 2021</a:t>
            </a:r>
            <a:endParaRPr lang="es-ES" sz="1900" dirty="0">
              <a:solidFill>
                <a:schemeClr val="tx1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1511554" y="0"/>
            <a:ext cx="680446" cy="6858000"/>
          </a:xfrm>
          <a:prstGeom prst="rect">
            <a:avLst/>
          </a:prstGeom>
          <a:solidFill>
            <a:srgbClr val="E73B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9853" y="172317"/>
            <a:ext cx="996000" cy="360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xmlns="" id="{9D3EF158-F574-D84A-920C-4B6AFCCE42C7}"/>
              </a:ext>
            </a:extLst>
          </p:cNvPr>
          <p:cNvSpPr txBox="1">
            <a:spLocks/>
          </p:cNvSpPr>
          <p:nvPr/>
        </p:nvSpPr>
        <p:spPr>
          <a:xfrm>
            <a:off x="11615544" y="223221"/>
            <a:ext cx="472465" cy="6411558"/>
          </a:xfrm>
          <a:prstGeom prst="rect">
            <a:avLst/>
          </a:prstGeom>
        </p:spPr>
        <p:txBody>
          <a:bodyPr vert="vert270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800" dirty="0" err="1">
                <a:solidFill>
                  <a:schemeClr val="bg1"/>
                </a:solidFill>
                <a:latin typeface="+mn-lt"/>
              </a:rPr>
              <a:t>Caminant</a:t>
            </a:r>
            <a:r>
              <a:rPr lang="es-ES" sz="1800" dirty="0">
                <a:solidFill>
                  <a:schemeClr val="bg1"/>
                </a:solidFill>
                <a:latin typeface="+mn-lt"/>
              </a:rPr>
              <a:t> </a:t>
            </a:r>
            <a:r>
              <a:rPr lang="es-ES" sz="1800" dirty="0" err="1">
                <a:solidFill>
                  <a:schemeClr val="bg1"/>
                </a:solidFill>
                <a:latin typeface="+mn-lt"/>
              </a:rPr>
              <a:t>cap</a:t>
            </a:r>
            <a:r>
              <a:rPr lang="es-ES" sz="1800" dirty="0">
                <a:solidFill>
                  <a:schemeClr val="bg1"/>
                </a:solidFill>
                <a:latin typeface="+mn-lt"/>
              </a:rPr>
              <a:t> a una </a:t>
            </a:r>
            <a:r>
              <a:rPr lang="es-ES" sz="1800" dirty="0" err="1">
                <a:solidFill>
                  <a:schemeClr val="bg1"/>
                </a:solidFill>
                <a:latin typeface="+mn-lt"/>
              </a:rPr>
              <a:t>diagnosi</a:t>
            </a:r>
            <a:r>
              <a:rPr lang="es-ES" sz="1800" dirty="0">
                <a:solidFill>
                  <a:schemeClr val="bg1"/>
                </a:solidFill>
                <a:latin typeface="+mn-lt"/>
              </a:rPr>
              <a:t> psicosocial de </a:t>
            </a:r>
            <a:r>
              <a:rPr lang="es-ES" sz="1800" dirty="0" err="1">
                <a:solidFill>
                  <a:schemeClr val="bg1"/>
                </a:solidFill>
                <a:latin typeface="+mn-lt"/>
              </a:rPr>
              <a:t>l’ESS</a:t>
            </a:r>
            <a:endParaRPr lang="es-ES" sz="18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460026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142" y="3313623"/>
            <a:ext cx="1499716" cy="149971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866990E2-EBAA-4C5C-CEDA-5CF2A7440CA1}"/>
              </a:ext>
            </a:extLst>
          </p:cNvPr>
          <p:cNvSpPr txBox="1">
            <a:spLocks/>
          </p:cNvSpPr>
          <p:nvPr/>
        </p:nvSpPr>
        <p:spPr>
          <a:xfrm>
            <a:off x="953213" y="1502878"/>
            <a:ext cx="10654587" cy="42914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800" b="1" dirty="0">
                <a:solidFill>
                  <a:sysClr val="windowText" lastClr="000000"/>
                </a:solidFill>
                <a:latin typeface="+mn-lt"/>
              </a:rPr>
              <a:t>Muchas gracias por participación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9046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4A619D88-4401-4384-9AD3-805A30F084D4}:294"/>
  <p:tag name="ISPRING_SLIDE_INDENT_LEVEL" val="0"/>
  <p:tag name="ISPRING_CUSTOM_TIMING_USED" val="0"/>
  <p:tag name="ARTICULATE_SLIDE_THUMBNAIL_REFRESH" val="1"/>
  <p:tag name="GENSWF_ADVANCE_TIME" val="6.0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4A619D88-4401-4384-9AD3-805A30F084D4}:294"/>
  <p:tag name="ISPRING_SLIDE_INDENT_LEVEL" val="0"/>
  <p:tag name="ISPRING_CUSTOM_TIMING_USED" val="0"/>
  <p:tag name="ARTICULATE_SLIDE_THUMBNAIL_REFRESH" val="1"/>
  <p:tag name="GENSWF_ADVANCE_TIME" val="6.00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4A619D88-4401-4384-9AD3-805A30F084D4}:294"/>
  <p:tag name="ISPRING_SLIDE_INDENT_LEVEL" val="0"/>
  <p:tag name="ISPRING_CUSTOM_TIMING_USED" val="0"/>
  <p:tag name="ARTICULATE_SLIDE_THUMBNAIL_REFRESH" val="1"/>
  <p:tag name="GENSWF_ADVANCE_TIME" val="6.00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4A619D88-4401-4384-9AD3-805A30F084D4}:294"/>
  <p:tag name="ISPRING_SLIDE_INDENT_LEVEL" val="0"/>
  <p:tag name="ISPRING_CUSTOM_TIMING_USED" val="0"/>
  <p:tag name="ARTICULATE_SLIDE_THUMBNAIL_REFRESH" val="1"/>
  <p:tag name="GENSWF_ADVANCE_TIME" val="6.00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4A619D88-4401-4384-9AD3-805A30F084D4}:294"/>
  <p:tag name="ISPRING_SLIDE_INDENT_LEVEL" val="0"/>
  <p:tag name="ISPRING_CUSTOM_TIMING_USED" val="0"/>
  <p:tag name="ARTICULATE_SLIDE_THUMBNAIL_REFRESH" val="1"/>
  <p:tag name="GENSWF_ADVANCE_TIME" val="6.00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4A619D88-4401-4384-9AD3-805A30F084D4}:294"/>
  <p:tag name="ISPRING_SLIDE_INDENT_LEVEL" val="0"/>
  <p:tag name="ISPRING_CUSTOM_TIMING_USED" val="0"/>
  <p:tag name="ARTICULATE_SLIDE_THUMBNAIL_REFRESH" val="1"/>
  <p:tag name="GENSWF_ADVANCE_TIME" val="6.00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4A619D88-4401-4384-9AD3-805A30F084D4}:294"/>
  <p:tag name="ISPRING_SLIDE_INDENT_LEVEL" val="0"/>
  <p:tag name="ISPRING_CUSTOM_TIMING_USED" val="0"/>
  <p:tag name="ARTICULATE_SLIDE_THUMBNAIL_REFRESH" val="1"/>
  <p:tag name="GENSWF_ADVANCE_TIME" val="6.00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NDENT_LEVEL" val="0"/>
  <p:tag name="ISPRING_CUSTOM_TIMING_USED" val="0"/>
  <p:tag name="ISPRING_PLAYER_LAYOUT_TYPE" val="Full"/>
  <p:tag name="ISPRING_SLIDE_QUIZ_PROPERTIES" val="&lt;QuizProperties&gt;&lt;passAction&gt;&lt;action&gt;3&lt;/action&gt;&lt;/passAction&gt;&lt;failAction&gt;&lt;action&gt;3&lt;/action&gt;&lt;/failAction&gt;&lt;viewSlidesPolicy&gt;0&lt;/viewSlidesPolicy&gt;&lt;allowInterrupt&gt;1&lt;/allowInterrupt&gt;&lt;restartFailedQuiz&gt;0&lt;/restartFailedQuiz&gt;&lt;/QuizProperties&gt;&#10;"/>
  <p:tag name="ISPRING_SLIDE_BRANCHING_PROPERTIES" val="&lt;BranchingProperties&gt;&lt;nextAction&gt;&lt;action&gt;0&lt;/action&gt;&lt;/nextAction&gt;&lt;prevAction&gt;&lt;action&gt;0&lt;/action&gt;&lt;/prevAction&gt;&lt;lock&gt;0&lt;/lock&gt;&lt;/BranchingProperties&gt;&#10;"/>
  <p:tag name="GENSWF_ADVANCE_TIME" val="6.000"/>
  <p:tag name="GENSWF_SLIDE_UID" val="{6C0DDD3D-5119-45FF-8135-6C0CCF4F6B6F}:35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4A619D88-4401-4384-9AD3-805A30F084D4}:294"/>
  <p:tag name="ISPRING_SLIDE_INDENT_LEVEL" val="0"/>
  <p:tag name="ISPRING_CUSTOM_TIMING_USED" val="0"/>
  <p:tag name="ARTICULATE_SLIDE_THUMBNAIL_REFRESH" val="1"/>
  <p:tag name="GENSWF_ADVANCE_TIME" val="6.00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4A619D88-4401-4384-9AD3-805A30F084D4}:294"/>
  <p:tag name="ISPRING_SLIDE_INDENT_LEVEL" val="0"/>
  <p:tag name="ISPRING_CUSTOM_TIMING_USED" val="0"/>
  <p:tag name="ARTICULATE_SLIDE_THUMBNAIL_REFRESH" val="1"/>
  <p:tag name="GENSWF_ADVANCE_TIME" val="6.00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4A619D88-4401-4384-9AD3-805A30F084D4}:294"/>
  <p:tag name="ISPRING_SLIDE_INDENT_LEVEL" val="0"/>
  <p:tag name="ISPRING_CUSTOM_TIMING_USED" val="0"/>
  <p:tag name="ARTICULATE_SLIDE_THUMBNAIL_REFRESH" val="1"/>
  <p:tag name="GENSWF_ADVANCE_TIME" val="6.00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4A619D88-4401-4384-9AD3-805A30F084D4}:294"/>
  <p:tag name="ISPRING_SLIDE_INDENT_LEVEL" val="0"/>
  <p:tag name="ISPRING_CUSTOM_TIMING_USED" val="0"/>
  <p:tag name="ARTICULATE_SLIDE_THUMBNAIL_REFRESH" val="1"/>
  <p:tag name="GENSWF_ADVANCE_TIME" val="6.00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4A619D88-4401-4384-9AD3-805A30F084D4}:294"/>
  <p:tag name="ISPRING_SLIDE_INDENT_LEVEL" val="0"/>
  <p:tag name="ISPRING_CUSTOM_TIMING_USED" val="0"/>
  <p:tag name="ARTICULATE_SLIDE_THUMBNAIL_REFRESH" val="1"/>
  <p:tag name="GENSWF_ADVANCE_TIME" val="6.00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6197819B-26E2-47A8-AE83-94E87C8382EE}:323"/>
  <p:tag name="GENSWF_ADVANCE_TIME" val="6.000"/>
  <p:tag name="ISPRING_SLIDE_INDENT_LEVEL" val="0"/>
  <p:tag name="ISPRING_CUSTOM_TIMING_USED" val="0"/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4A619D88-4401-4384-9AD3-805A30F084D4}:294"/>
  <p:tag name="ISPRING_SLIDE_INDENT_LEVEL" val="0"/>
  <p:tag name="ISPRING_CUSTOM_TIMING_USED" val="0"/>
  <p:tag name="ARTICULATE_SLIDE_THUMBNAIL_REFRESH" val="1"/>
  <p:tag name="GENSWF_ADVANCE_TIME" val="6.00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4A619D88-4401-4384-9AD3-805A30F084D4}:294"/>
  <p:tag name="ISPRING_SLIDE_INDENT_LEVEL" val="0"/>
  <p:tag name="ISPRING_CUSTOM_TIMING_USED" val="0"/>
  <p:tag name="ARTICULATE_SLIDE_THUMBNAIL_REFRESH" val="1"/>
  <p:tag name="GENSWF_ADVANCE_TIME" val="6.00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4E39A6E7-AA24-455A-84D9-9AC757C46116}:280"/>
  <p:tag name="GENSWF_ADVANCE_TIME" val="0.000"/>
  <p:tag name="ISPRING_SLIDE_INDENT_LEVEL" val="0"/>
  <p:tag name="ISPRING_CUSTOM_TIMING_USED" val="0"/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4A619D88-4401-4384-9AD3-805A30F084D4}:294"/>
  <p:tag name="ISPRING_SLIDE_INDENT_LEVEL" val="0"/>
  <p:tag name="ISPRING_CUSTOM_TIMING_USED" val="0"/>
  <p:tag name="ARTICULATE_SLIDE_THUMBNAIL_REFRESH" val="1"/>
  <p:tag name="GENSWF_ADVANCE_TIME" val="6.00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4E39A6E7-AA24-455A-84D9-9AC757C46116}:280"/>
  <p:tag name="GENSWF_ADVANCE_TIME" val="0.000"/>
  <p:tag name="ISPRING_SLIDE_INDENT_LEVEL" val="0"/>
  <p:tag name="ISPRING_CUSTOM_TIMING_USED" val="0"/>
  <p:tag name="ARTICULATE_SLIDE_THUMBNAIL_REFRESH" val="1"/>
</p:tagLst>
</file>

<file path=ppt/theme/theme1.xml><?xml version="1.0" encoding="utf-8"?>
<a:theme xmlns:a="http://schemas.openxmlformats.org/drawingml/2006/main" name="1_sepra">
  <a:themeElements>
    <a:clrScheme name="colors sepr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5847"/>
      </a:accent1>
      <a:accent2>
        <a:srgbClr val="E73B2B"/>
      </a:accent2>
      <a:accent3>
        <a:srgbClr val="007961"/>
      </a:accent3>
      <a:accent4>
        <a:srgbClr val="009870"/>
      </a:accent4>
      <a:accent5>
        <a:srgbClr val="A6D6CC"/>
      </a:accent5>
      <a:accent6>
        <a:srgbClr val="B6B7B7"/>
      </a:accent6>
      <a:hlink>
        <a:srgbClr val="E73B2B"/>
      </a:hlink>
      <a:folHlink>
        <a:srgbClr val="005847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epra" id="{26D5997D-79C3-41A6-9682-2DE7652DF751}" vid="{ACF2AD43-FA1C-4988-AFD3-0039D47C2912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4804</TotalTime>
  <Words>1180</Words>
  <Application>Microsoft Office PowerPoint</Application>
  <PresentationFormat>Panorámica</PresentationFormat>
  <Paragraphs>223</Paragraphs>
  <Slides>26</Slides>
  <Notes>19</Notes>
  <HiddenSlides>1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5" baseType="lpstr">
      <vt:lpstr>Arial</vt:lpstr>
      <vt:lpstr>Calibri</vt:lpstr>
      <vt:lpstr>Calibri  </vt:lpstr>
      <vt:lpstr>Calibri Light</vt:lpstr>
      <vt:lpstr>Sinkin Sans 300 Light</vt:lpstr>
      <vt:lpstr>Sinkin Sans 600 SemiBold</vt:lpstr>
      <vt:lpstr>Times New Roman</vt:lpstr>
      <vt:lpstr>Wingdings</vt:lpstr>
      <vt:lpstr>1_sepra</vt:lpstr>
      <vt:lpstr>Presentación de PowerPoint</vt:lpstr>
      <vt:lpstr>Presentación de PowerPoint</vt:lpstr>
      <vt:lpstr>Ecosistema e Intercooperación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CURS BÀSIC PRIMERS AUXILIS</dc:title>
  <dc:creator>Marina Berenguer</dc:creator>
  <cp:lastModifiedBy>Cuenta Microsoft</cp:lastModifiedBy>
  <cp:revision>284</cp:revision>
  <cp:lastPrinted>2024-04-22T08:31:35Z</cp:lastPrinted>
  <dcterms:created xsi:type="dcterms:W3CDTF">2020-04-02T06:42:02Z</dcterms:created>
  <dcterms:modified xsi:type="dcterms:W3CDTF">2024-07-08T12:51:21Z</dcterms:modified>
</cp:coreProperties>
</file>